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69"/>
  </p:notesMasterIdLst>
  <p:handoutMasterIdLst>
    <p:handoutMasterId r:id="rId70"/>
  </p:handoutMasterIdLst>
  <p:sldIdLst>
    <p:sldId id="274" r:id="rId2"/>
    <p:sldId id="1032" r:id="rId3"/>
    <p:sldId id="279" r:id="rId4"/>
    <p:sldId id="281" r:id="rId5"/>
    <p:sldId id="280" r:id="rId6"/>
    <p:sldId id="2147471510" r:id="rId7"/>
    <p:sldId id="2147471509" r:id="rId8"/>
    <p:sldId id="1030" r:id="rId9"/>
    <p:sldId id="1035" r:id="rId10"/>
    <p:sldId id="1082" r:id="rId11"/>
    <p:sldId id="1018" r:id="rId12"/>
    <p:sldId id="1036" r:id="rId13"/>
    <p:sldId id="1037" r:id="rId14"/>
    <p:sldId id="1038" r:id="rId15"/>
    <p:sldId id="1039" r:id="rId16"/>
    <p:sldId id="1040" r:id="rId17"/>
    <p:sldId id="1041" r:id="rId18"/>
    <p:sldId id="1042" r:id="rId19"/>
    <p:sldId id="1043" r:id="rId20"/>
    <p:sldId id="1083" r:id="rId21"/>
    <p:sldId id="1044" r:id="rId22"/>
    <p:sldId id="1045" r:id="rId23"/>
    <p:sldId id="1047" r:id="rId24"/>
    <p:sldId id="1048" r:id="rId25"/>
    <p:sldId id="1049" r:id="rId26"/>
    <p:sldId id="1051" r:id="rId27"/>
    <p:sldId id="1055" r:id="rId28"/>
    <p:sldId id="1056" r:id="rId29"/>
    <p:sldId id="1059" r:id="rId30"/>
    <p:sldId id="1084" r:id="rId31"/>
    <p:sldId id="1062" r:id="rId32"/>
    <p:sldId id="1085" r:id="rId33"/>
    <p:sldId id="1063" r:id="rId34"/>
    <p:sldId id="1086" r:id="rId35"/>
    <p:sldId id="1087" r:id="rId36"/>
    <p:sldId id="2147471511" r:id="rId37"/>
    <p:sldId id="1064" r:id="rId38"/>
    <p:sldId id="1065" r:id="rId39"/>
    <p:sldId id="1081" r:id="rId40"/>
    <p:sldId id="1066" r:id="rId41"/>
    <p:sldId id="1034" r:id="rId42"/>
    <p:sldId id="1068" r:id="rId43"/>
    <p:sldId id="1069" r:id="rId44"/>
    <p:sldId id="1070" r:id="rId45"/>
    <p:sldId id="1071" r:id="rId46"/>
    <p:sldId id="1072" r:id="rId47"/>
    <p:sldId id="1074" r:id="rId48"/>
    <p:sldId id="1075" r:id="rId49"/>
    <p:sldId id="1076" r:id="rId50"/>
    <p:sldId id="1077" r:id="rId51"/>
    <p:sldId id="1088" r:id="rId52"/>
    <p:sldId id="1078" r:id="rId53"/>
    <p:sldId id="1079" r:id="rId54"/>
    <p:sldId id="1080" r:id="rId55"/>
    <p:sldId id="1009" r:id="rId56"/>
    <p:sldId id="257" r:id="rId57"/>
    <p:sldId id="2147471493" r:id="rId58"/>
    <p:sldId id="1011" r:id="rId59"/>
    <p:sldId id="1012" r:id="rId60"/>
    <p:sldId id="2147471495" r:id="rId61"/>
    <p:sldId id="1013" r:id="rId62"/>
    <p:sldId id="2147471505" r:id="rId63"/>
    <p:sldId id="2147471506" r:id="rId64"/>
    <p:sldId id="2147471508" r:id="rId65"/>
    <p:sldId id="2147471512" r:id="rId66"/>
    <p:sldId id="2147471513" r:id="rId67"/>
    <p:sldId id="2147471514"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 Text Boxes" id="{C5BB9270-E2E1-474E-8C4E-470F069B7877}">
          <p14:sldIdLst>
            <p14:sldId id="274"/>
            <p14:sldId id="1032"/>
            <p14:sldId id="279"/>
            <p14:sldId id="281"/>
            <p14:sldId id="280"/>
            <p14:sldId id="2147471510"/>
            <p14:sldId id="2147471509"/>
            <p14:sldId id="1030"/>
            <p14:sldId id="1035"/>
            <p14:sldId id="1082"/>
            <p14:sldId id="1018"/>
            <p14:sldId id="1036"/>
            <p14:sldId id="1037"/>
            <p14:sldId id="1038"/>
            <p14:sldId id="1039"/>
            <p14:sldId id="1040"/>
            <p14:sldId id="1041"/>
            <p14:sldId id="1042"/>
            <p14:sldId id="1043"/>
            <p14:sldId id="1083"/>
            <p14:sldId id="1044"/>
            <p14:sldId id="1045"/>
            <p14:sldId id="1047"/>
            <p14:sldId id="1048"/>
            <p14:sldId id="1049"/>
            <p14:sldId id="1051"/>
            <p14:sldId id="1055"/>
            <p14:sldId id="1056"/>
            <p14:sldId id="1059"/>
            <p14:sldId id="1084"/>
            <p14:sldId id="1062"/>
            <p14:sldId id="1085"/>
            <p14:sldId id="1063"/>
            <p14:sldId id="1086"/>
            <p14:sldId id="1087"/>
            <p14:sldId id="2147471511"/>
            <p14:sldId id="1064"/>
            <p14:sldId id="1065"/>
            <p14:sldId id="1081"/>
            <p14:sldId id="1066"/>
            <p14:sldId id="1034"/>
            <p14:sldId id="1068"/>
            <p14:sldId id="1069"/>
            <p14:sldId id="1070"/>
            <p14:sldId id="1071"/>
            <p14:sldId id="1072"/>
            <p14:sldId id="1074"/>
            <p14:sldId id="1075"/>
            <p14:sldId id="1076"/>
            <p14:sldId id="1077"/>
            <p14:sldId id="1088"/>
            <p14:sldId id="1078"/>
            <p14:sldId id="1079"/>
            <p14:sldId id="1080"/>
          </p14:sldIdLst>
        </p14:section>
        <p14:section name="No Text Boxes" id="{82D75B70-9F9D-46E7-9915-1482D564F357}">
          <p14:sldIdLst>
            <p14:sldId id="1009"/>
            <p14:sldId id="257"/>
            <p14:sldId id="2147471493"/>
            <p14:sldId id="1011"/>
            <p14:sldId id="1012"/>
            <p14:sldId id="2147471495"/>
            <p14:sldId id="1013"/>
            <p14:sldId id="2147471505"/>
            <p14:sldId id="2147471506"/>
            <p14:sldId id="2147471508"/>
            <p14:sldId id="2147471512"/>
            <p14:sldId id="2147471513"/>
            <p14:sldId id="214747151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70B397"/>
    <a:srgbClr val="004D6F"/>
    <a:srgbClr val="951B81"/>
    <a:srgbClr val="482683"/>
    <a:srgbClr val="007981"/>
    <a:srgbClr val="51ACB8"/>
    <a:srgbClr val="8B60A0"/>
    <a:srgbClr val="8DC055"/>
    <a:srgbClr val="0051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5B6224-0D40-45EF-932E-B05B6191B345}" v="827" dt="2023-05-24T14:21:29.134"/>
    <p1510:client id="{3509F88A-CF39-26D1-43A9-0E84AC9EE81C}" v="573" dt="2023-05-24T14:15:02.438"/>
    <p1510:client id="{D19C0995-5B06-476D-B6A0-BE89D8CFFAA8}" v="412" dt="2023-05-23T11:30:54.946"/>
    <p1510:client id="{E8477E86-954B-E03A-CB21-C1C98064D899}" v="80" dt="2023-05-23T11:36:57.9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4" d="100"/>
          <a:sy n="74" d="100"/>
        </p:scale>
        <p:origin x="352" y="9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6" Type="http://schemas.openxmlformats.org/officeDocument/2006/relationships/image" Target="../media/image76.png"/><Relationship Id="rId117" Type="http://schemas.openxmlformats.org/officeDocument/2006/relationships/image" Target="../media/image167.png"/><Relationship Id="rId21" Type="http://schemas.openxmlformats.org/officeDocument/2006/relationships/image" Target="../media/image71.png"/><Relationship Id="rId42" Type="http://schemas.openxmlformats.org/officeDocument/2006/relationships/image" Target="../media/image92.png"/><Relationship Id="rId47" Type="http://schemas.openxmlformats.org/officeDocument/2006/relationships/image" Target="../media/image97.png"/><Relationship Id="rId63" Type="http://schemas.openxmlformats.org/officeDocument/2006/relationships/image" Target="../media/image113.png"/><Relationship Id="rId68" Type="http://schemas.openxmlformats.org/officeDocument/2006/relationships/image" Target="../media/image118.png"/><Relationship Id="rId84" Type="http://schemas.openxmlformats.org/officeDocument/2006/relationships/image" Target="../media/image134.png"/><Relationship Id="rId89" Type="http://schemas.openxmlformats.org/officeDocument/2006/relationships/image" Target="../media/image139.png"/><Relationship Id="rId112" Type="http://schemas.openxmlformats.org/officeDocument/2006/relationships/image" Target="../media/image162.png"/><Relationship Id="rId16" Type="http://schemas.openxmlformats.org/officeDocument/2006/relationships/image" Target="../media/image66.png"/><Relationship Id="rId107" Type="http://schemas.openxmlformats.org/officeDocument/2006/relationships/image" Target="../media/image157.png"/><Relationship Id="rId11" Type="http://schemas.openxmlformats.org/officeDocument/2006/relationships/image" Target="../media/image61.png"/><Relationship Id="rId32" Type="http://schemas.openxmlformats.org/officeDocument/2006/relationships/image" Target="../media/image82.png"/><Relationship Id="rId37" Type="http://schemas.openxmlformats.org/officeDocument/2006/relationships/image" Target="../media/image87.png"/><Relationship Id="rId53" Type="http://schemas.openxmlformats.org/officeDocument/2006/relationships/image" Target="../media/image103.png"/><Relationship Id="rId58" Type="http://schemas.openxmlformats.org/officeDocument/2006/relationships/image" Target="../media/image108.png"/><Relationship Id="rId74" Type="http://schemas.openxmlformats.org/officeDocument/2006/relationships/image" Target="../media/image124.png"/><Relationship Id="rId79" Type="http://schemas.openxmlformats.org/officeDocument/2006/relationships/image" Target="../media/image129.png"/><Relationship Id="rId102" Type="http://schemas.openxmlformats.org/officeDocument/2006/relationships/image" Target="../media/image152.png"/><Relationship Id="rId123" Type="http://schemas.openxmlformats.org/officeDocument/2006/relationships/image" Target="../media/image173.png"/><Relationship Id="rId5" Type="http://schemas.openxmlformats.org/officeDocument/2006/relationships/image" Target="../media/image55.png"/><Relationship Id="rId90" Type="http://schemas.openxmlformats.org/officeDocument/2006/relationships/image" Target="../media/image140.png"/><Relationship Id="rId95" Type="http://schemas.openxmlformats.org/officeDocument/2006/relationships/image" Target="../media/image145.png"/><Relationship Id="rId19" Type="http://schemas.openxmlformats.org/officeDocument/2006/relationships/image" Target="../media/image6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80.png"/><Relationship Id="rId35" Type="http://schemas.openxmlformats.org/officeDocument/2006/relationships/image" Target="../media/image85.png"/><Relationship Id="rId43" Type="http://schemas.openxmlformats.org/officeDocument/2006/relationships/image" Target="../media/image93.png"/><Relationship Id="rId48" Type="http://schemas.openxmlformats.org/officeDocument/2006/relationships/image" Target="../media/image98.png"/><Relationship Id="rId56" Type="http://schemas.openxmlformats.org/officeDocument/2006/relationships/image" Target="../media/image106.png"/><Relationship Id="rId64" Type="http://schemas.openxmlformats.org/officeDocument/2006/relationships/image" Target="../media/image114.png"/><Relationship Id="rId69" Type="http://schemas.openxmlformats.org/officeDocument/2006/relationships/image" Target="../media/image119.png"/><Relationship Id="rId77" Type="http://schemas.openxmlformats.org/officeDocument/2006/relationships/image" Target="../media/image127.png"/><Relationship Id="rId100" Type="http://schemas.openxmlformats.org/officeDocument/2006/relationships/image" Target="../media/image150.png"/><Relationship Id="rId105" Type="http://schemas.openxmlformats.org/officeDocument/2006/relationships/image" Target="../media/image155.png"/><Relationship Id="rId113" Type="http://schemas.openxmlformats.org/officeDocument/2006/relationships/image" Target="../media/image163.png"/><Relationship Id="rId118" Type="http://schemas.openxmlformats.org/officeDocument/2006/relationships/image" Target="../media/image168.png"/><Relationship Id="rId126" Type="http://schemas.openxmlformats.org/officeDocument/2006/relationships/image" Target="../media/image176.png"/><Relationship Id="rId8" Type="http://schemas.openxmlformats.org/officeDocument/2006/relationships/image" Target="../media/image58.png"/><Relationship Id="rId51" Type="http://schemas.openxmlformats.org/officeDocument/2006/relationships/image" Target="../media/image101.png"/><Relationship Id="rId72" Type="http://schemas.openxmlformats.org/officeDocument/2006/relationships/image" Target="../media/image122.png"/><Relationship Id="rId80" Type="http://schemas.openxmlformats.org/officeDocument/2006/relationships/image" Target="../media/image130.png"/><Relationship Id="rId85" Type="http://schemas.openxmlformats.org/officeDocument/2006/relationships/image" Target="../media/image135.png"/><Relationship Id="rId93" Type="http://schemas.openxmlformats.org/officeDocument/2006/relationships/image" Target="../media/image143.png"/><Relationship Id="rId98" Type="http://schemas.openxmlformats.org/officeDocument/2006/relationships/image" Target="../media/image148.png"/><Relationship Id="rId121" Type="http://schemas.openxmlformats.org/officeDocument/2006/relationships/image" Target="../media/image171.png"/><Relationship Id="rId3" Type="http://schemas.openxmlformats.org/officeDocument/2006/relationships/image" Target="../media/image53.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33" Type="http://schemas.openxmlformats.org/officeDocument/2006/relationships/image" Target="../media/image83.png"/><Relationship Id="rId38" Type="http://schemas.openxmlformats.org/officeDocument/2006/relationships/image" Target="../media/image88.png"/><Relationship Id="rId46" Type="http://schemas.openxmlformats.org/officeDocument/2006/relationships/image" Target="../media/image96.png"/><Relationship Id="rId59" Type="http://schemas.openxmlformats.org/officeDocument/2006/relationships/image" Target="../media/image109.png"/><Relationship Id="rId67" Type="http://schemas.openxmlformats.org/officeDocument/2006/relationships/image" Target="../media/image117.png"/><Relationship Id="rId103" Type="http://schemas.openxmlformats.org/officeDocument/2006/relationships/image" Target="../media/image153.png"/><Relationship Id="rId108" Type="http://schemas.openxmlformats.org/officeDocument/2006/relationships/image" Target="../media/image158.png"/><Relationship Id="rId116" Type="http://schemas.openxmlformats.org/officeDocument/2006/relationships/image" Target="../media/image166.png"/><Relationship Id="rId124" Type="http://schemas.openxmlformats.org/officeDocument/2006/relationships/image" Target="../media/image174.png"/><Relationship Id="rId20" Type="http://schemas.openxmlformats.org/officeDocument/2006/relationships/image" Target="../media/image70.png"/><Relationship Id="rId41" Type="http://schemas.openxmlformats.org/officeDocument/2006/relationships/image" Target="../media/image91.png"/><Relationship Id="rId54" Type="http://schemas.openxmlformats.org/officeDocument/2006/relationships/image" Target="../media/image104.png"/><Relationship Id="rId62" Type="http://schemas.openxmlformats.org/officeDocument/2006/relationships/image" Target="../media/image112.png"/><Relationship Id="rId70" Type="http://schemas.openxmlformats.org/officeDocument/2006/relationships/image" Target="../media/image120.png"/><Relationship Id="rId75" Type="http://schemas.openxmlformats.org/officeDocument/2006/relationships/image" Target="../media/image125.png"/><Relationship Id="rId83" Type="http://schemas.openxmlformats.org/officeDocument/2006/relationships/image" Target="../media/image133.png"/><Relationship Id="rId88" Type="http://schemas.openxmlformats.org/officeDocument/2006/relationships/image" Target="../media/image138.png"/><Relationship Id="rId91" Type="http://schemas.openxmlformats.org/officeDocument/2006/relationships/image" Target="../media/image141.png"/><Relationship Id="rId96" Type="http://schemas.openxmlformats.org/officeDocument/2006/relationships/image" Target="../media/image146.png"/><Relationship Id="rId111" Type="http://schemas.openxmlformats.org/officeDocument/2006/relationships/image" Target="../media/image161.png"/><Relationship Id="rId1" Type="http://schemas.openxmlformats.org/officeDocument/2006/relationships/image" Target="../media/image51.png"/><Relationship Id="rId6" Type="http://schemas.openxmlformats.org/officeDocument/2006/relationships/image" Target="../media/image56.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78.png"/><Relationship Id="rId36" Type="http://schemas.openxmlformats.org/officeDocument/2006/relationships/image" Target="../media/image86.png"/><Relationship Id="rId49" Type="http://schemas.openxmlformats.org/officeDocument/2006/relationships/image" Target="../media/image99.png"/><Relationship Id="rId57" Type="http://schemas.openxmlformats.org/officeDocument/2006/relationships/image" Target="../media/image107.png"/><Relationship Id="rId106" Type="http://schemas.openxmlformats.org/officeDocument/2006/relationships/image" Target="../media/image156.png"/><Relationship Id="rId114" Type="http://schemas.openxmlformats.org/officeDocument/2006/relationships/image" Target="../media/image164.png"/><Relationship Id="rId119" Type="http://schemas.openxmlformats.org/officeDocument/2006/relationships/image" Target="../media/image169.png"/><Relationship Id="rId127" Type="http://schemas.openxmlformats.org/officeDocument/2006/relationships/image" Target="../media/image177.png"/><Relationship Id="rId10" Type="http://schemas.openxmlformats.org/officeDocument/2006/relationships/image" Target="../media/image60.png"/><Relationship Id="rId31" Type="http://schemas.openxmlformats.org/officeDocument/2006/relationships/image" Target="../media/image81.png"/><Relationship Id="rId44" Type="http://schemas.openxmlformats.org/officeDocument/2006/relationships/image" Target="../media/image94.png"/><Relationship Id="rId52" Type="http://schemas.openxmlformats.org/officeDocument/2006/relationships/image" Target="../media/image102.png"/><Relationship Id="rId60" Type="http://schemas.openxmlformats.org/officeDocument/2006/relationships/image" Target="../media/image110.png"/><Relationship Id="rId65" Type="http://schemas.openxmlformats.org/officeDocument/2006/relationships/image" Target="../media/image115.png"/><Relationship Id="rId73" Type="http://schemas.openxmlformats.org/officeDocument/2006/relationships/image" Target="../media/image123.png"/><Relationship Id="rId78" Type="http://schemas.openxmlformats.org/officeDocument/2006/relationships/image" Target="../media/image128.png"/><Relationship Id="rId81" Type="http://schemas.openxmlformats.org/officeDocument/2006/relationships/image" Target="../media/image131.png"/><Relationship Id="rId86" Type="http://schemas.openxmlformats.org/officeDocument/2006/relationships/image" Target="../media/image136.png"/><Relationship Id="rId94" Type="http://schemas.openxmlformats.org/officeDocument/2006/relationships/image" Target="../media/image144.png"/><Relationship Id="rId99" Type="http://schemas.openxmlformats.org/officeDocument/2006/relationships/image" Target="../media/image149.png"/><Relationship Id="rId101" Type="http://schemas.openxmlformats.org/officeDocument/2006/relationships/image" Target="../media/image151.png"/><Relationship Id="rId122" Type="http://schemas.openxmlformats.org/officeDocument/2006/relationships/image" Target="../media/image172.png"/><Relationship Id="rId4" Type="http://schemas.openxmlformats.org/officeDocument/2006/relationships/image" Target="../media/image54.png"/><Relationship Id="rId9" Type="http://schemas.openxmlformats.org/officeDocument/2006/relationships/image" Target="../media/image59.png"/><Relationship Id="rId13" Type="http://schemas.openxmlformats.org/officeDocument/2006/relationships/image" Target="../media/image63.png"/><Relationship Id="rId18" Type="http://schemas.openxmlformats.org/officeDocument/2006/relationships/image" Target="../media/image68.png"/><Relationship Id="rId39" Type="http://schemas.openxmlformats.org/officeDocument/2006/relationships/image" Target="../media/image89.png"/><Relationship Id="rId109" Type="http://schemas.openxmlformats.org/officeDocument/2006/relationships/image" Target="../media/image159.png"/><Relationship Id="rId34" Type="http://schemas.openxmlformats.org/officeDocument/2006/relationships/image" Target="../media/image84.png"/><Relationship Id="rId50" Type="http://schemas.openxmlformats.org/officeDocument/2006/relationships/image" Target="../media/image100.png"/><Relationship Id="rId55" Type="http://schemas.openxmlformats.org/officeDocument/2006/relationships/image" Target="../media/image105.png"/><Relationship Id="rId76" Type="http://schemas.openxmlformats.org/officeDocument/2006/relationships/image" Target="../media/image126.png"/><Relationship Id="rId97" Type="http://schemas.openxmlformats.org/officeDocument/2006/relationships/image" Target="../media/image147.png"/><Relationship Id="rId104" Type="http://schemas.openxmlformats.org/officeDocument/2006/relationships/image" Target="../media/image154.png"/><Relationship Id="rId120" Type="http://schemas.openxmlformats.org/officeDocument/2006/relationships/image" Target="../media/image170.png"/><Relationship Id="rId125" Type="http://schemas.openxmlformats.org/officeDocument/2006/relationships/image" Target="../media/image175.png"/><Relationship Id="rId7" Type="http://schemas.openxmlformats.org/officeDocument/2006/relationships/image" Target="../media/image57.png"/><Relationship Id="rId71" Type="http://schemas.openxmlformats.org/officeDocument/2006/relationships/image" Target="../media/image121.png"/><Relationship Id="rId92" Type="http://schemas.openxmlformats.org/officeDocument/2006/relationships/image" Target="../media/image142.png"/><Relationship Id="rId2" Type="http://schemas.openxmlformats.org/officeDocument/2006/relationships/image" Target="../media/image52.png"/><Relationship Id="rId29" Type="http://schemas.openxmlformats.org/officeDocument/2006/relationships/image" Target="../media/image79.png"/><Relationship Id="rId24" Type="http://schemas.openxmlformats.org/officeDocument/2006/relationships/image" Target="../media/image74.png"/><Relationship Id="rId40" Type="http://schemas.openxmlformats.org/officeDocument/2006/relationships/image" Target="../media/image90.png"/><Relationship Id="rId45" Type="http://schemas.openxmlformats.org/officeDocument/2006/relationships/image" Target="../media/image95.png"/><Relationship Id="rId66" Type="http://schemas.openxmlformats.org/officeDocument/2006/relationships/image" Target="../media/image116.png"/><Relationship Id="rId87" Type="http://schemas.openxmlformats.org/officeDocument/2006/relationships/image" Target="../media/image137.png"/><Relationship Id="rId110" Type="http://schemas.openxmlformats.org/officeDocument/2006/relationships/image" Target="../media/image160.png"/><Relationship Id="rId115" Type="http://schemas.openxmlformats.org/officeDocument/2006/relationships/image" Target="../media/image165.png"/><Relationship Id="rId61" Type="http://schemas.openxmlformats.org/officeDocument/2006/relationships/image" Target="../media/image111.png"/><Relationship Id="rId82" Type="http://schemas.openxmlformats.org/officeDocument/2006/relationships/image" Target="../media/image1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747234-F741-423B-B336-1B8A9B2BAFB1}" type="datetimeFigureOut">
              <a:rPr lang="en-GB" smtClean="0"/>
              <a:t>24/05/2023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03AEB3-B81B-4ED9-B214-8605DB9A6A2D}" type="slidenum">
              <a:rPr lang="en-GB" smtClean="0"/>
              <a:t>‹#›</a:t>
            </a:fld>
            <a:endParaRPr lang="en-GB"/>
          </a:p>
        </p:txBody>
      </p:sp>
    </p:spTree>
    <p:extLst>
      <p:ext uri="{BB962C8B-B14F-4D97-AF65-F5344CB8AC3E}">
        <p14:creationId xmlns:p14="http://schemas.microsoft.com/office/powerpoint/2010/main" val="3597883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5424F-E449-4824-921F-55F0BB15E53D}" type="datetimeFigureOut">
              <a:rPr lang="en-GB" smtClean="0"/>
              <a:t>24/05/2023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605F73-A141-4BC2-903A-E12D05ECF9E0}" type="slidenum">
              <a:rPr lang="en-GB" smtClean="0"/>
              <a:t>‹#›</a:t>
            </a:fld>
            <a:endParaRPr lang="en-GB"/>
          </a:p>
        </p:txBody>
      </p:sp>
    </p:spTree>
    <p:extLst>
      <p:ext uri="{BB962C8B-B14F-4D97-AF65-F5344CB8AC3E}">
        <p14:creationId xmlns:p14="http://schemas.microsoft.com/office/powerpoint/2010/main" val="3752073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605F73-A141-4BC2-903A-E12D05ECF9E0}" type="slidenum">
              <a:rPr lang="en-GB" smtClean="0"/>
              <a:t>2</a:t>
            </a:fld>
            <a:endParaRPr lang="en-GB"/>
          </a:p>
        </p:txBody>
      </p:sp>
    </p:spTree>
    <p:extLst>
      <p:ext uri="{BB962C8B-B14F-4D97-AF65-F5344CB8AC3E}">
        <p14:creationId xmlns:p14="http://schemas.microsoft.com/office/powerpoint/2010/main" val="3193552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605F73-A141-4BC2-903A-E12D05ECF9E0}" type="slidenum">
              <a:rPr lang="en-GB" smtClean="0"/>
              <a:t>4</a:t>
            </a:fld>
            <a:endParaRPr lang="en-GB"/>
          </a:p>
        </p:txBody>
      </p:sp>
    </p:spTree>
    <p:extLst>
      <p:ext uri="{BB962C8B-B14F-4D97-AF65-F5344CB8AC3E}">
        <p14:creationId xmlns:p14="http://schemas.microsoft.com/office/powerpoint/2010/main" val="995794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605F73-A141-4BC2-903A-E12D05ECF9E0}" type="slidenum">
              <a:rPr lang="en-GB" smtClean="0"/>
              <a:t>57</a:t>
            </a:fld>
            <a:endParaRPr lang="en-GB"/>
          </a:p>
        </p:txBody>
      </p:sp>
    </p:spTree>
    <p:extLst>
      <p:ext uri="{BB962C8B-B14F-4D97-AF65-F5344CB8AC3E}">
        <p14:creationId xmlns:p14="http://schemas.microsoft.com/office/powerpoint/2010/main" val="21398598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ail Centre - With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8"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grpSp>
        <p:nvGrpSpPr>
          <p:cNvPr id="2" name="Group 1"/>
          <p:cNvGrpSpPr>
            <a:grpSpLocks noChangeAspect="1"/>
          </p:cNvGrpSpPr>
          <p:nvPr userDrawn="1"/>
        </p:nvGrpSpPr>
        <p:grpSpPr>
          <a:xfrm>
            <a:off x="0" y="3085472"/>
            <a:ext cx="12188080" cy="1273356"/>
            <a:chOff x="1" y="2707477"/>
            <a:chExt cx="11904616" cy="1243741"/>
          </a:xfrm>
        </p:grpSpPr>
        <p:pic>
          <p:nvPicPr>
            <p:cNvPr id="35" name="Picture 3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146282" y="1561197"/>
              <a:ext cx="1243739" cy="3536302"/>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63360"/>
            <a:stretch/>
          </p:blipFill>
          <p:spPr>
            <a:xfrm rot="5400000">
              <a:off x="10634893" y="2681494"/>
              <a:ext cx="1243739" cy="129570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682585" y="1561196"/>
              <a:ext cx="1243739" cy="3536302"/>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218887" y="1561196"/>
              <a:ext cx="1243739" cy="3536302"/>
            </a:xfrm>
            <a:prstGeom prst="rect">
              <a:avLst/>
            </a:prstGeom>
          </p:spPr>
        </p:pic>
      </p:grpSp>
      <p:sp>
        <p:nvSpPr>
          <p:cNvPr id="10" name="Text Placeholder 19">
            <a:extLst>
              <a:ext uri="{FF2B5EF4-FFF2-40B4-BE49-F238E27FC236}">
                <a16:creationId xmlns:a16="http://schemas.microsoft.com/office/drawing/2014/main" id="{73914A46-E48C-4791-BB70-79C401EB7A80}"/>
              </a:ext>
            </a:extLst>
          </p:cNvPr>
          <p:cNvSpPr>
            <a:spLocks noGrp="1"/>
          </p:cNvSpPr>
          <p:nvPr>
            <p:ph type="body" sz="quarter" idx="10" hasCustomPrompt="1"/>
          </p:nvPr>
        </p:nvSpPr>
        <p:spPr>
          <a:xfrm>
            <a:off x="3614171" y="1501151"/>
            <a:ext cx="4963658" cy="4320073"/>
          </a:xfrm>
          <a:prstGeom prst="rect">
            <a:avLst/>
          </a:prstGeom>
          <a:solidFill>
            <a:schemeClr val="bg1"/>
          </a:solidFill>
        </p:spPr>
        <p:txBody>
          <a:bodyPr anchor="ctr">
            <a:normAutofit/>
          </a:bodyPr>
          <a:lstStyle>
            <a:lvl1pPr marL="0" indent="0" algn="ctr">
              <a:buNone/>
              <a:defRPr sz="6600" baseline="0">
                <a:solidFill>
                  <a:srgbClr val="005172"/>
                </a:solidFill>
                <a:latin typeface="Arial" panose="020B0604020202020204" pitchFamily="34" charset="0"/>
                <a:cs typeface="Arial" panose="020B0604020202020204" pitchFamily="34" charset="0"/>
              </a:defRPr>
            </a:lvl1pPr>
          </a:lstStyle>
          <a:p>
            <a:pPr lvl="0"/>
            <a:r>
              <a:rPr lang="en-GB"/>
              <a:t>This is an example of a headline.</a:t>
            </a:r>
          </a:p>
        </p:txBody>
      </p:sp>
    </p:spTree>
    <p:extLst>
      <p:ext uri="{BB962C8B-B14F-4D97-AF65-F5344CB8AC3E}">
        <p14:creationId xmlns:p14="http://schemas.microsoft.com/office/powerpoint/2010/main" val="2456694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ail Lef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1" name="Group 20"/>
          <p:cNvGrpSpPr/>
          <p:nvPr userDrawn="1"/>
        </p:nvGrpSpPr>
        <p:grpSpPr>
          <a:xfrm>
            <a:off x="346345" y="0"/>
            <a:ext cx="413030" cy="6862274"/>
            <a:chOff x="346345" y="0"/>
            <a:chExt cx="413030" cy="6862274"/>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17"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393994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ail Righ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1" name="Group 20"/>
          <p:cNvGrpSpPr/>
          <p:nvPr userDrawn="1"/>
        </p:nvGrpSpPr>
        <p:grpSpPr>
          <a:xfrm>
            <a:off x="11431437" y="928688"/>
            <a:ext cx="413030" cy="5181555"/>
            <a:chOff x="11431437" y="928688"/>
            <a:chExt cx="413030" cy="5181555"/>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23453"/>
            <a:stretch/>
          </p:blipFill>
          <p:spPr>
            <a:xfrm rot="10800000">
              <a:off x="11431437" y="928688"/>
              <a:ext cx="413030" cy="2598888"/>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39800" r="-2857" b="3236"/>
            <a:stretch/>
          </p:blipFill>
          <p:spPr>
            <a:xfrm rot="10800000">
              <a:off x="11431437" y="3493392"/>
              <a:ext cx="413030" cy="2616851"/>
            </a:xfrm>
            <a:prstGeom prst="rect">
              <a:avLst/>
            </a:prstGeom>
          </p:spPr>
        </p:pic>
      </p:grpSp>
      <p:sp>
        <p:nvSpPr>
          <p:cNvPr id="31"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4084106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ail Centr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5" name="Group 24"/>
          <p:cNvGrpSpPr/>
          <p:nvPr userDrawn="1"/>
        </p:nvGrpSpPr>
        <p:grpSpPr>
          <a:xfrm>
            <a:off x="5882866" y="0"/>
            <a:ext cx="413030" cy="6862274"/>
            <a:chOff x="346345" y="0"/>
            <a:chExt cx="413030" cy="6862274"/>
          </a:xfrm>
        </p:grpSpPr>
        <p:pic>
          <p:nvPicPr>
            <p:cNvPr id="26" name="Picture 2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7" name="Picture 26"/>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23"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3136088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ail Below">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 name="Group 1"/>
          <p:cNvGrpSpPr/>
          <p:nvPr userDrawn="1"/>
        </p:nvGrpSpPr>
        <p:grpSpPr>
          <a:xfrm>
            <a:off x="9408" y="5731445"/>
            <a:ext cx="12182592"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5"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662690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ail Below 2">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 name="Group 1"/>
          <p:cNvGrpSpPr/>
          <p:nvPr userDrawn="1"/>
        </p:nvGrpSpPr>
        <p:grpSpPr>
          <a:xfrm>
            <a:off x="9408" y="4279047"/>
            <a:ext cx="12182592"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2"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1709646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3F960F-4013-A569-8053-C1ED3BBE4D91}"/>
              </a:ext>
            </a:extLst>
          </p:cNvPr>
          <p:cNvSpPr>
            <a:spLocks noGrp="1"/>
          </p:cNvSpPr>
          <p:nvPr>
            <p:ph type="dt" sz="half" idx="10"/>
          </p:nvPr>
        </p:nvSpPr>
        <p:spPr/>
        <p:txBody>
          <a:bodyPr/>
          <a:lstStyle/>
          <a:p>
            <a:fld id="{60CD5264-D800-49DB-866B-D96105001BBF}" type="datetimeFigureOut">
              <a:rPr lang="en-GB" smtClean="0"/>
              <a:t>24/05/2023</a:t>
            </a:fld>
            <a:endParaRPr lang="en-GB"/>
          </a:p>
        </p:txBody>
      </p:sp>
      <p:sp>
        <p:nvSpPr>
          <p:cNvPr id="3" name="Footer Placeholder 2">
            <a:extLst>
              <a:ext uri="{FF2B5EF4-FFF2-40B4-BE49-F238E27FC236}">
                <a16:creationId xmlns:a16="http://schemas.microsoft.com/office/drawing/2014/main" id="{38ED6CCC-E446-BCD1-D3B4-CA4227FC070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6533B8F-BA29-FA32-9F65-CCCDBA20EB03}"/>
              </a:ext>
            </a:extLst>
          </p:cNvPr>
          <p:cNvSpPr>
            <a:spLocks noGrp="1"/>
          </p:cNvSpPr>
          <p:nvPr>
            <p:ph type="sldNum" sz="quarter" idx="12"/>
          </p:nvPr>
        </p:nvSpPr>
        <p:spPr/>
        <p:txBody>
          <a:bodyPr/>
          <a:lstStyle/>
          <a:p>
            <a:fld id="{CD9A9C64-5A8A-45FB-9F3B-13BD8AA09DB9}" type="slidenum">
              <a:rPr lang="en-GB" smtClean="0"/>
              <a:t>‹#›</a:t>
            </a:fld>
            <a:endParaRPr lang="en-GB"/>
          </a:p>
        </p:txBody>
      </p:sp>
    </p:spTree>
    <p:extLst>
      <p:ext uri="{BB962C8B-B14F-4D97-AF65-F5344CB8AC3E}">
        <p14:creationId xmlns:p14="http://schemas.microsoft.com/office/powerpoint/2010/main" val="892202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028B7B-11F0-4B21-9921-6AC4570BEF2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9" name="Slide Number Placeholder 9">
            <a:extLst>
              <a:ext uri="{FF2B5EF4-FFF2-40B4-BE49-F238E27FC236}">
                <a16:creationId xmlns:a16="http://schemas.microsoft.com/office/drawing/2014/main" id="{87B6480D-97D3-4468-A736-594677F85D89}"/>
              </a:ext>
            </a:extLst>
          </p:cNvPr>
          <p:cNvSpPr>
            <a:spLocks noGrp="1"/>
          </p:cNvSpPr>
          <p:nvPr>
            <p:ph type="sldNum" sz="quarter" idx="4"/>
          </p:nvPr>
        </p:nvSpPr>
        <p:spPr>
          <a:xfrm>
            <a:off x="11092443" y="6532802"/>
            <a:ext cx="850268" cy="184192"/>
          </a:xfrm>
          <a:prstGeom prst="rect">
            <a:avLst/>
          </a:prstGeom>
        </p:spPr>
        <p:txBody>
          <a:bodyPr anchor="ctr" anchorCtr="0"/>
          <a:lstStyle>
            <a:lvl1pPr algn="r">
              <a:defRPr sz="1200">
                <a:solidFill>
                  <a:srgbClr val="898989"/>
                </a:solidFill>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
        <p:nvSpPr>
          <p:cNvPr id="6" name="Rectangle 5">
            <a:extLst>
              <a:ext uri="{FF2B5EF4-FFF2-40B4-BE49-F238E27FC236}">
                <a16:creationId xmlns:a16="http://schemas.microsoft.com/office/drawing/2014/main" id="{7F20E629-38C3-49E6-8411-165FE28F0FB3}"/>
              </a:ext>
            </a:extLst>
          </p:cNvPr>
          <p:cNvSpPr/>
          <p:nvPr userDrawn="1"/>
        </p:nvSpPr>
        <p:spPr>
          <a:xfrm>
            <a:off x="1960" y="-2006571"/>
            <a:ext cx="12188080" cy="1895095"/>
          </a:xfrm>
          <a:prstGeom prst="rect">
            <a:avLst/>
          </a:prstGeom>
          <a:solidFill>
            <a:srgbClr val="005172"/>
          </a:solidFill>
          <a:ln w="12700" cap="flat" cmpd="sng" algn="ctr">
            <a:noFill/>
            <a:prstDash val="solid"/>
            <a:miter lim="800000"/>
          </a:ln>
          <a:effectLst/>
        </p:spPr>
        <p:txBody>
          <a:bodyPr lIns="108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200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mn-cs"/>
              </a:rPr>
              <a:t>USER NOTE:</a:t>
            </a:r>
            <a:r>
              <a:rPr kumimoji="0" lang="en-US" sz="1800" b="0" i="0" u="none" strike="noStrike" kern="0" cap="none" spc="0" normalizeH="0" baseline="0" noProof="0">
                <a:ln>
                  <a:noFill/>
                </a:ln>
                <a:solidFill>
                  <a:prstClr val="white"/>
                </a:solidFill>
                <a:effectLst/>
                <a:uLnTx/>
                <a:uFillTx/>
                <a:latin typeface="Arial" panose="020B0604020202020204"/>
                <a:ea typeface="+mn-ea"/>
                <a:cs typeface="+mn-cs"/>
              </a:rPr>
              <a:t> </a:t>
            </a:r>
            <a:r>
              <a:rPr kumimoji="0" lang="en-GB" sz="1800" b="0" i="0" u="none" strike="noStrike" kern="0" cap="none" spc="0" normalizeH="0" baseline="0" noProof="0">
                <a:ln>
                  <a:noFill/>
                </a:ln>
                <a:solidFill>
                  <a:prstClr val="white"/>
                </a:solidFill>
                <a:effectLst/>
                <a:uLnTx/>
                <a:uFillTx/>
                <a:latin typeface="+mn-lt"/>
                <a:ea typeface="+mn-ea"/>
                <a:cs typeface="+mn-cs"/>
              </a:rPr>
              <a:t>If you want to copy content in from another deck you will need to change the background layout.  </a:t>
            </a:r>
          </a:p>
          <a:p>
            <a:pPr marL="7200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n-lt"/>
              <a:ea typeface="+mn-ea"/>
              <a:cs typeface="+mn-cs"/>
            </a:endParaRP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mn-lt"/>
                <a:ea typeface="+mn-ea"/>
                <a:cs typeface="+mn-cs"/>
              </a:rPr>
              <a:t>To do this:</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mn-lt"/>
                <a:ea typeface="+mn-ea"/>
                <a:cs typeface="+mn-cs"/>
              </a:rPr>
              <a:t>• cut and paste your content into the slide deck</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mn-lt"/>
                <a:ea typeface="+mn-ea"/>
                <a:cs typeface="+mn-cs"/>
              </a:rPr>
              <a:t>• right-click and hover over the ‘layout’ option on the drop-down menu</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mn-lt"/>
                <a:ea typeface="+mn-ea"/>
                <a:cs typeface="+mn-cs"/>
              </a:rPr>
              <a:t>• select one of the track-based backgrounds available</a:t>
            </a:r>
            <a:endParaRPr kumimoji="0" lang="en-GB"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8541F4B4-6B13-D8CB-8B04-A330A124C8A3}"/>
              </a:ext>
            </a:extLst>
          </p:cNvPr>
          <p:cNvSpPr txBox="1"/>
          <p:nvPr userDrawn="1">
            <p:extLst>
              <p:ext uri="{1162E1C5-73C7-4A58-AE30-91384D911F3F}">
                <p184:classification xmlns:p184="http://schemas.microsoft.com/office/powerpoint/2018/4/main" val="hdr"/>
              </p:ext>
            </p:extLst>
          </p:nvPr>
        </p:nvSpPr>
        <p:spPr>
          <a:xfrm>
            <a:off x="5865813" y="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30197669"/>
      </p:ext>
    </p:extLst>
  </p:cSld>
  <p:clrMap bg1="lt1" tx1="dk1" bg2="lt2" tx2="dk2" accent1="accent1" accent2="accent2" accent3="accent3" accent4="accent4" accent5="accent5" accent6="accent6" hlink="hlink" folHlink="folHlink"/>
  <p:sldLayoutIdLst>
    <p:sldLayoutId id="2147483702" r:id="rId1"/>
    <p:sldLayoutId id="2147483705" r:id="rId2"/>
    <p:sldLayoutId id="2147483708" r:id="rId3"/>
    <p:sldLayoutId id="2147483709" r:id="rId4"/>
    <p:sldLayoutId id="2147483714" r:id="rId5"/>
    <p:sldLayoutId id="2147483716" r:id="rId6"/>
    <p:sldLayoutId id="2147483719"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5">
          <p15:clr>
            <a:srgbClr val="F26B43"/>
          </p15:clr>
        </p15:guide>
        <p15:guide id="2" pos="746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redis.io/"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hyperlink" Target="#INT11"/><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67.xml.rels><?xml version="1.0" encoding="UTF-8" standalone="yes"?>
<Relationships xmlns="http://schemas.openxmlformats.org/package/2006/relationships"><Relationship Id="rId2" Type="http://schemas.openxmlformats.org/officeDocument/2006/relationships/image" Target="../media/image17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140F2B-CF17-494F-BA14-0FCC6E9E0F73}"/>
              </a:ext>
            </a:extLst>
          </p:cNvPr>
          <p:cNvSpPr>
            <a:spLocks noGrp="1"/>
          </p:cNvSpPr>
          <p:nvPr>
            <p:ph type="sldNum" sz="quarter" idx="15"/>
          </p:nvPr>
        </p:nvSpPr>
        <p:spPr/>
        <p:txBody>
          <a:bodyPr/>
          <a:lstStyle/>
          <a:p>
            <a:fld id="{229EAAAC-928A-40C1-AC39-D34FD1799CA9}" type="slidenum">
              <a:rPr lang="en-GB" smtClean="0"/>
              <a:pPr/>
              <a:t>1</a:t>
            </a:fld>
            <a:endParaRPr lang="en-GB"/>
          </a:p>
        </p:txBody>
      </p:sp>
      <p:sp>
        <p:nvSpPr>
          <p:cNvPr id="3" name="Text Placeholder 2">
            <a:extLst>
              <a:ext uri="{FF2B5EF4-FFF2-40B4-BE49-F238E27FC236}">
                <a16:creationId xmlns:a16="http://schemas.microsoft.com/office/drawing/2014/main" id="{A5C4C2BE-9C68-41C1-A5DE-5A69F529213E}"/>
              </a:ext>
            </a:extLst>
          </p:cNvPr>
          <p:cNvSpPr>
            <a:spLocks noGrp="1"/>
          </p:cNvSpPr>
          <p:nvPr>
            <p:ph type="body" sz="quarter" idx="10"/>
          </p:nvPr>
        </p:nvSpPr>
        <p:spPr/>
        <p:txBody>
          <a:bodyPr>
            <a:normAutofit/>
          </a:bodyPr>
          <a:lstStyle/>
          <a:p>
            <a:r>
              <a:rPr lang="en-GB" sz="4400" b="1" err="1"/>
              <a:t>MyIM</a:t>
            </a:r>
            <a:r>
              <a:rPr lang="en-GB" sz="4400" b="1"/>
              <a:t> Review</a:t>
            </a:r>
          </a:p>
        </p:txBody>
      </p:sp>
    </p:spTree>
    <p:extLst>
      <p:ext uri="{BB962C8B-B14F-4D97-AF65-F5344CB8AC3E}">
        <p14:creationId xmlns:p14="http://schemas.microsoft.com/office/powerpoint/2010/main" val="1480427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F62108-FCED-6879-48E4-B48C04B67433}"/>
              </a:ext>
            </a:extLst>
          </p:cNvPr>
          <p:cNvSpPr>
            <a:spLocks noGrp="1"/>
          </p:cNvSpPr>
          <p:nvPr>
            <p:ph type="sldNum" sz="quarter" idx="15"/>
          </p:nvPr>
        </p:nvSpPr>
        <p:spPr/>
        <p:txBody>
          <a:bodyPr/>
          <a:lstStyle/>
          <a:p>
            <a:fld id="{229EAAAC-928A-40C1-AC39-D34FD1799CA9}" type="slidenum">
              <a:rPr lang="en-GB" smtClean="0"/>
              <a:pPr/>
              <a:t>10</a:t>
            </a:fld>
            <a:endParaRPr lang="en-GB"/>
          </a:p>
        </p:txBody>
      </p:sp>
      <p:sp>
        <p:nvSpPr>
          <p:cNvPr id="3" name="Text Placeholder 2">
            <a:extLst>
              <a:ext uri="{FF2B5EF4-FFF2-40B4-BE49-F238E27FC236}">
                <a16:creationId xmlns:a16="http://schemas.microsoft.com/office/drawing/2014/main" id="{C11C0393-866F-ECC1-FB92-785D9487B169}"/>
              </a:ext>
            </a:extLst>
          </p:cNvPr>
          <p:cNvSpPr>
            <a:spLocks noGrp="1"/>
          </p:cNvSpPr>
          <p:nvPr>
            <p:ph type="body" sz="quarter" idx="10"/>
          </p:nvPr>
        </p:nvSpPr>
        <p:spPr/>
        <p:txBody>
          <a:bodyPr>
            <a:normAutofit/>
          </a:bodyPr>
          <a:lstStyle/>
          <a:p>
            <a:r>
              <a:rPr lang="en-GB" sz="3600" b="1"/>
              <a:t>MYIM Portal</a:t>
            </a:r>
          </a:p>
        </p:txBody>
      </p:sp>
    </p:spTree>
    <p:extLst>
      <p:ext uri="{BB962C8B-B14F-4D97-AF65-F5344CB8AC3E}">
        <p14:creationId xmlns:p14="http://schemas.microsoft.com/office/powerpoint/2010/main" val="2921803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69DAAC-D5DE-0959-D2E7-7BF2A43DC3E3}"/>
              </a:ext>
            </a:extLst>
          </p:cNvPr>
          <p:cNvSpPr>
            <a:spLocks noGrp="1"/>
          </p:cNvSpPr>
          <p:nvPr>
            <p:ph type="sldNum" sz="quarter" idx="15"/>
          </p:nvPr>
        </p:nvSpPr>
        <p:spPr/>
        <p:txBody>
          <a:bodyPr/>
          <a:lstStyle/>
          <a:p>
            <a:fld id="{229EAAAC-928A-40C1-AC39-D34FD1799CA9}" type="slidenum">
              <a:rPr lang="en-GB" smtClean="0"/>
              <a:pPr/>
              <a:t>11</a:t>
            </a:fld>
            <a:endParaRPr lang="en-GB"/>
          </a:p>
        </p:txBody>
      </p:sp>
      <p:sp>
        <p:nvSpPr>
          <p:cNvPr id="4" name="TextBox 3">
            <a:extLst>
              <a:ext uri="{FF2B5EF4-FFF2-40B4-BE49-F238E27FC236}">
                <a16:creationId xmlns:a16="http://schemas.microsoft.com/office/drawing/2014/main" id="{F60171A2-1DBE-968B-DDAE-E0D3193F917B}"/>
              </a:ext>
            </a:extLst>
          </p:cNvPr>
          <p:cNvSpPr txBox="1"/>
          <p:nvPr/>
        </p:nvSpPr>
        <p:spPr>
          <a:xfrm flipH="1">
            <a:off x="825636" y="405353"/>
            <a:ext cx="4469720" cy="369332"/>
          </a:xfrm>
          <a:prstGeom prst="rect">
            <a:avLst/>
          </a:prstGeom>
          <a:noFill/>
        </p:spPr>
        <p:txBody>
          <a:bodyPr wrap="square" rtlCol="0">
            <a:spAutoFit/>
          </a:bodyPr>
          <a:lstStyle/>
          <a:p>
            <a:r>
              <a:rPr lang="en-GB">
                <a:solidFill>
                  <a:schemeClr val="accent4"/>
                </a:solidFill>
              </a:rPr>
              <a:t>Create New Failure</a:t>
            </a:r>
          </a:p>
        </p:txBody>
      </p:sp>
      <p:pic>
        <p:nvPicPr>
          <p:cNvPr id="6" name="Picture 5">
            <a:extLst>
              <a:ext uri="{FF2B5EF4-FFF2-40B4-BE49-F238E27FC236}">
                <a16:creationId xmlns:a16="http://schemas.microsoft.com/office/drawing/2014/main" id="{2EB9ACBF-822D-8141-BD33-317AC32A361F}"/>
              </a:ext>
            </a:extLst>
          </p:cNvPr>
          <p:cNvPicPr>
            <a:picLocks noChangeAspect="1"/>
          </p:cNvPicPr>
          <p:nvPr/>
        </p:nvPicPr>
        <p:blipFill rotWithShape="1">
          <a:blip r:embed="rId2"/>
          <a:srcRect t="11295" b="6395"/>
          <a:stretch/>
        </p:blipFill>
        <p:spPr>
          <a:xfrm>
            <a:off x="1067231" y="965627"/>
            <a:ext cx="9874037" cy="4571573"/>
          </a:xfrm>
          <a:prstGeom prst="rect">
            <a:avLst/>
          </a:prstGeom>
        </p:spPr>
      </p:pic>
    </p:spTree>
    <p:extLst>
      <p:ext uri="{BB962C8B-B14F-4D97-AF65-F5344CB8AC3E}">
        <p14:creationId xmlns:p14="http://schemas.microsoft.com/office/powerpoint/2010/main" val="744229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69DAAC-D5DE-0959-D2E7-7BF2A43DC3E3}"/>
              </a:ext>
            </a:extLst>
          </p:cNvPr>
          <p:cNvSpPr>
            <a:spLocks noGrp="1"/>
          </p:cNvSpPr>
          <p:nvPr>
            <p:ph type="sldNum" sz="quarter" idx="15"/>
          </p:nvPr>
        </p:nvSpPr>
        <p:spPr/>
        <p:txBody>
          <a:bodyPr/>
          <a:lstStyle/>
          <a:p>
            <a:fld id="{229EAAAC-928A-40C1-AC39-D34FD1799CA9}" type="slidenum">
              <a:rPr lang="en-GB" smtClean="0"/>
              <a:pPr/>
              <a:t>12</a:t>
            </a:fld>
            <a:endParaRPr lang="en-GB"/>
          </a:p>
        </p:txBody>
      </p:sp>
      <p:sp>
        <p:nvSpPr>
          <p:cNvPr id="4" name="TextBox 3">
            <a:extLst>
              <a:ext uri="{FF2B5EF4-FFF2-40B4-BE49-F238E27FC236}">
                <a16:creationId xmlns:a16="http://schemas.microsoft.com/office/drawing/2014/main" id="{F60171A2-1DBE-968B-DDAE-E0D3193F917B}"/>
              </a:ext>
            </a:extLst>
          </p:cNvPr>
          <p:cNvSpPr txBox="1"/>
          <p:nvPr/>
        </p:nvSpPr>
        <p:spPr>
          <a:xfrm flipH="1">
            <a:off x="825636" y="405353"/>
            <a:ext cx="4469720" cy="369332"/>
          </a:xfrm>
          <a:prstGeom prst="rect">
            <a:avLst/>
          </a:prstGeom>
          <a:noFill/>
        </p:spPr>
        <p:txBody>
          <a:bodyPr wrap="square" rtlCol="0">
            <a:spAutoFit/>
          </a:bodyPr>
          <a:lstStyle/>
          <a:p>
            <a:r>
              <a:rPr lang="en-GB">
                <a:solidFill>
                  <a:schemeClr val="accent4"/>
                </a:solidFill>
              </a:rPr>
              <a:t>Provide Failure Details – Step 1</a:t>
            </a:r>
          </a:p>
        </p:txBody>
      </p:sp>
      <p:pic>
        <p:nvPicPr>
          <p:cNvPr id="8" name="Picture 7">
            <a:extLst>
              <a:ext uri="{FF2B5EF4-FFF2-40B4-BE49-F238E27FC236}">
                <a16:creationId xmlns:a16="http://schemas.microsoft.com/office/drawing/2014/main" id="{1F57D7B6-FCB5-9F3A-A404-1DAA344CFD49}"/>
              </a:ext>
            </a:extLst>
          </p:cNvPr>
          <p:cNvPicPr>
            <a:picLocks noChangeAspect="1"/>
          </p:cNvPicPr>
          <p:nvPr/>
        </p:nvPicPr>
        <p:blipFill rotWithShape="1">
          <a:blip r:embed="rId2"/>
          <a:srcRect t="11144" b="7116"/>
          <a:stretch/>
        </p:blipFill>
        <p:spPr>
          <a:xfrm>
            <a:off x="972207" y="774685"/>
            <a:ext cx="10247586" cy="4711715"/>
          </a:xfrm>
          <a:prstGeom prst="rect">
            <a:avLst/>
          </a:prstGeom>
        </p:spPr>
      </p:pic>
    </p:spTree>
    <p:extLst>
      <p:ext uri="{BB962C8B-B14F-4D97-AF65-F5344CB8AC3E}">
        <p14:creationId xmlns:p14="http://schemas.microsoft.com/office/powerpoint/2010/main" val="2714739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69DAAC-D5DE-0959-D2E7-7BF2A43DC3E3}"/>
              </a:ext>
            </a:extLst>
          </p:cNvPr>
          <p:cNvSpPr>
            <a:spLocks noGrp="1"/>
          </p:cNvSpPr>
          <p:nvPr>
            <p:ph type="sldNum" sz="quarter" idx="15"/>
          </p:nvPr>
        </p:nvSpPr>
        <p:spPr/>
        <p:txBody>
          <a:bodyPr/>
          <a:lstStyle/>
          <a:p>
            <a:fld id="{229EAAAC-928A-40C1-AC39-D34FD1799CA9}" type="slidenum">
              <a:rPr lang="en-GB" smtClean="0"/>
              <a:pPr/>
              <a:t>13</a:t>
            </a:fld>
            <a:endParaRPr lang="en-GB"/>
          </a:p>
        </p:txBody>
      </p:sp>
      <p:pic>
        <p:nvPicPr>
          <p:cNvPr id="8" name="Picture 7">
            <a:extLst>
              <a:ext uri="{FF2B5EF4-FFF2-40B4-BE49-F238E27FC236}">
                <a16:creationId xmlns:a16="http://schemas.microsoft.com/office/drawing/2014/main" id="{46552894-3AB0-609C-FEDD-87ACD4CB7C63}"/>
              </a:ext>
            </a:extLst>
          </p:cNvPr>
          <p:cNvPicPr>
            <a:picLocks noChangeAspect="1"/>
          </p:cNvPicPr>
          <p:nvPr/>
        </p:nvPicPr>
        <p:blipFill rotWithShape="1">
          <a:blip r:embed="rId2"/>
          <a:srcRect t="8942" b="6631"/>
          <a:stretch/>
        </p:blipFill>
        <p:spPr>
          <a:xfrm>
            <a:off x="1112335" y="783021"/>
            <a:ext cx="10331669" cy="4906580"/>
          </a:xfrm>
          <a:prstGeom prst="rect">
            <a:avLst/>
          </a:prstGeom>
        </p:spPr>
      </p:pic>
      <p:sp>
        <p:nvSpPr>
          <p:cNvPr id="9" name="TextBox 8">
            <a:extLst>
              <a:ext uri="{FF2B5EF4-FFF2-40B4-BE49-F238E27FC236}">
                <a16:creationId xmlns:a16="http://schemas.microsoft.com/office/drawing/2014/main" id="{634BA33C-62FB-F272-55D8-6091AC7C9F6C}"/>
              </a:ext>
            </a:extLst>
          </p:cNvPr>
          <p:cNvSpPr txBox="1"/>
          <p:nvPr/>
        </p:nvSpPr>
        <p:spPr>
          <a:xfrm flipH="1">
            <a:off x="825636" y="405353"/>
            <a:ext cx="4469720" cy="369332"/>
          </a:xfrm>
          <a:prstGeom prst="rect">
            <a:avLst/>
          </a:prstGeom>
          <a:noFill/>
        </p:spPr>
        <p:txBody>
          <a:bodyPr wrap="square" rtlCol="0">
            <a:spAutoFit/>
          </a:bodyPr>
          <a:lstStyle/>
          <a:p>
            <a:r>
              <a:rPr lang="en-GB">
                <a:solidFill>
                  <a:schemeClr val="accent4"/>
                </a:solidFill>
              </a:rPr>
              <a:t>Provide Failure Details – Step 2</a:t>
            </a:r>
          </a:p>
        </p:txBody>
      </p:sp>
    </p:spTree>
    <p:extLst>
      <p:ext uri="{BB962C8B-B14F-4D97-AF65-F5344CB8AC3E}">
        <p14:creationId xmlns:p14="http://schemas.microsoft.com/office/powerpoint/2010/main" val="2192462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69DAAC-D5DE-0959-D2E7-7BF2A43DC3E3}"/>
              </a:ext>
            </a:extLst>
          </p:cNvPr>
          <p:cNvSpPr>
            <a:spLocks noGrp="1"/>
          </p:cNvSpPr>
          <p:nvPr>
            <p:ph type="sldNum" sz="quarter" idx="15"/>
          </p:nvPr>
        </p:nvSpPr>
        <p:spPr/>
        <p:txBody>
          <a:bodyPr/>
          <a:lstStyle/>
          <a:p>
            <a:fld id="{229EAAAC-928A-40C1-AC39-D34FD1799CA9}" type="slidenum">
              <a:rPr lang="en-GB" smtClean="0"/>
              <a:pPr/>
              <a:t>14</a:t>
            </a:fld>
            <a:endParaRPr lang="en-GB"/>
          </a:p>
        </p:txBody>
      </p:sp>
      <p:pic>
        <p:nvPicPr>
          <p:cNvPr id="5" name="Picture 4">
            <a:extLst>
              <a:ext uri="{FF2B5EF4-FFF2-40B4-BE49-F238E27FC236}">
                <a16:creationId xmlns:a16="http://schemas.microsoft.com/office/drawing/2014/main" id="{5E19FBAC-E9FD-44BC-97DD-42154E076E71}"/>
              </a:ext>
            </a:extLst>
          </p:cNvPr>
          <p:cNvPicPr>
            <a:picLocks noChangeAspect="1"/>
          </p:cNvPicPr>
          <p:nvPr/>
        </p:nvPicPr>
        <p:blipFill rotWithShape="1">
          <a:blip r:embed="rId2"/>
          <a:srcRect t="11201" b="6921"/>
          <a:stretch/>
        </p:blipFill>
        <p:spPr>
          <a:xfrm>
            <a:off x="1093077" y="1388533"/>
            <a:ext cx="9743090" cy="4487334"/>
          </a:xfrm>
          <a:prstGeom prst="rect">
            <a:avLst/>
          </a:prstGeom>
        </p:spPr>
      </p:pic>
      <p:sp>
        <p:nvSpPr>
          <p:cNvPr id="6" name="TextBox 5">
            <a:extLst>
              <a:ext uri="{FF2B5EF4-FFF2-40B4-BE49-F238E27FC236}">
                <a16:creationId xmlns:a16="http://schemas.microsoft.com/office/drawing/2014/main" id="{0A537E41-3805-5EC7-D52B-0AD1BF571989}"/>
              </a:ext>
            </a:extLst>
          </p:cNvPr>
          <p:cNvSpPr txBox="1"/>
          <p:nvPr/>
        </p:nvSpPr>
        <p:spPr>
          <a:xfrm flipH="1">
            <a:off x="825636" y="405353"/>
            <a:ext cx="4469720" cy="369332"/>
          </a:xfrm>
          <a:prstGeom prst="rect">
            <a:avLst/>
          </a:prstGeom>
          <a:noFill/>
        </p:spPr>
        <p:txBody>
          <a:bodyPr wrap="square" rtlCol="0">
            <a:spAutoFit/>
          </a:bodyPr>
          <a:lstStyle/>
          <a:p>
            <a:r>
              <a:rPr lang="en-GB">
                <a:solidFill>
                  <a:schemeClr val="accent4"/>
                </a:solidFill>
              </a:rPr>
              <a:t>Provide Failure Details – Step 3</a:t>
            </a:r>
          </a:p>
        </p:txBody>
      </p:sp>
    </p:spTree>
    <p:extLst>
      <p:ext uri="{BB962C8B-B14F-4D97-AF65-F5344CB8AC3E}">
        <p14:creationId xmlns:p14="http://schemas.microsoft.com/office/powerpoint/2010/main" val="3976140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69DAAC-D5DE-0959-D2E7-7BF2A43DC3E3}"/>
              </a:ext>
            </a:extLst>
          </p:cNvPr>
          <p:cNvSpPr>
            <a:spLocks noGrp="1"/>
          </p:cNvSpPr>
          <p:nvPr>
            <p:ph type="sldNum" sz="quarter" idx="15"/>
          </p:nvPr>
        </p:nvSpPr>
        <p:spPr/>
        <p:txBody>
          <a:bodyPr/>
          <a:lstStyle/>
          <a:p>
            <a:fld id="{229EAAAC-928A-40C1-AC39-D34FD1799CA9}" type="slidenum">
              <a:rPr lang="en-GB" smtClean="0"/>
              <a:pPr/>
              <a:t>15</a:t>
            </a:fld>
            <a:endParaRPr lang="en-GB"/>
          </a:p>
        </p:txBody>
      </p:sp>
      <p:sp>
        <p:nvSpPr>
          <p:cNvPr id="4" name="TextBox 3">
            <a:extLst>
              <a:ext uri="{FF2B5EF4-FFF2-40B4-BE49-F238E27FC236}">
                <a16:creationId xmlns:a16="http://schemas.microsoft.com/office/drawing/2014/main" id="{F60171A2-1DBE-968B-DDAE-E0D3193F917B}"/>
              </a:ext>
            </a:extLst>
          </p:cNvPr>
          <p:cNvSpPr txBox="1"/>
          <p:nvPr/>
        </p:nvSpPr>
        <p:spPr>
          <a:xfrm flipH="1">
            <a:off x="825636" y="405353"/>
            <a:ext cx="4469720" cy="369332"/>
          </a:xfrm>
          <a:prstGeom prst="rect">
            <a:avLst/>
          </a:prstGeom>
          <a:noFill/>
        </p:spPr>
        <p:txBody>
          <a:bodyPr wrap="square" rtlCol="0">
            <a:spAutoFit/>
          </a:bodyPr>
          <a:lstStyle/>
          <a:p>
            <a:r>
              <a:rPr lang="en-GB">
                <a:solidFill>
                  <a:schemeClr val="accent4"/>
                </a:solidFill>
              </a:rPr>
              <a:t>Provide Failure Details  - Step 4</a:t>
            </a:r>
          </a:p>
        </p:txBody>
      </p:sp>
      <p:pic>
        <p:nvPicPr>
          <p:cNvPr id="6" name="Picture 5">
            <a:extLst>
              <a:ext uri="{FF2B5EF4-FFF2-40B4-BE49-F238E27FC236}">
                <a16:creationId xmlns:a16="http://schemas.microsoft.com/office/drawing/2014/main" id="{0DE48353-E428-C0E7-E6F8-FE89CEC21F81}"/>
              </a:ext>
            </a:extLst>
          </p:cNvPr>
          <p:cNvPicPr>
            <a:picLocks noChangeAspect="1"/>
          </p:cNvPicPr>
          <p:nvPr/>
        </p:nvPicPr>
        <p:blipFill rotWithShape="1">
          <a:blip r:embed="rId2"/>
          <a:srcRect t="9365" b="6033"/>
          <a:stretch/>
        </p:blipFill>
        <p:spPr>
          <a:xfrm>
            <a:off x="1177158" y="1303868"/>
            <a:ext cx="9251443" cy="4402666"/>
          </a:xfrm>
          <a:prstGeom prst="rect">
            <a:avLst/>
          </a:prstGeom>
        </p:spPr>
      </p:pic>
    </p:spTree>
    <p:extLst>
      <p:ext uri="{BB962C8B-B14F-4D97-AF65-F5344CB8AC3E}">
        <p14:creationId xmlns:p14="http://schemas.microsoft.com/office/powerpoint/2010/main" val="877139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69DAAC-D5DE-0959-D2E7-7BF2A43DC3E3}"/>
              </a:ext>
            </a:extLst>
          </p:cNvPr>
          <p:cNvSpPr>
            <a:spLocks noGrp="1"/>
          </p:cNvSpPr>
          <p:nvPr>
            <p:ph type="sldNum" sz="quarter" idx="15"/>
          </p:nvPr>
        </p:nvSpPr>
        <p:spPr/>
        <p:txBody>
          <a:bodyPr/>
          <a:lstStyle/>
          <a:p>
            <a:fld id="{229EAAAC-928A-40C1-AC39-D34FD1799CA9}" type="slidenum">
              <a:rPr lang="en-GB" smtClean="0"/>
              <a:pPr/>
              <a:t>16</a:t>
            </a:fld>
            <a:endParaRPr lang="en-GB"/>
          </a:p>
        </p:txBody>
      </p:sp>
      <p:sp>
        <p:nvSpPr>
          <p:cNvPr id="4" name="TextBox 3">
            <a:extLst>
              <a:ext uri="{FF2B5EF4-FFF2-40B4-BE49-F238E27FC236}">
                <a16:creationId xmlns:a16="http://schemas.microsoft.com/office/drawing/2014/main" id="{F60171A2-1DBE-968B-DDAE-E0D3193F917B}"/>
              </a:ext>
            </a:extLst>
          </p:cNvPr>
          <p:cNvSpPr txBox="1"/>
          <p:nvPr/>
        </p:nvSpPr>
        <p:spPr>
          <a:xfrm flipH="1">
            <a:off x="825636" y="405353"/>
            <a:ext cx="4469720" cy="369332"/>
          </a:xfrm>
          <a:prstGeom prst="rect">
            <a:avLst/>
          </a:prstGeom>
          <a:noFill/>
        </p:spPr>
        <p:txBody>
          <a:bodyPr wrap="square" rtlCol="0">
            <a:spAutoFit/>
          </a:bodyPr>
          <a:lstStyle/>
          <a:p>
            <a:r>
              <a:rPr lang="en-GB">
                <a:solidFill>
                  <a:schemeClr val="accent4"/>
                </a:solidFill>
              </a:rPr>
              <a:t>Provide Failure Details  - Step 5</a:t>
            </a:r>
          </a:p>
        </p:txBody>
      </p:sp>
      <p:pic>
        <p:nvPicPr>
          <p:cNvPr id="3" name="Picture 2">
            <a:extLst>
              <a:ext uri="{FF2B5EF4-FFF2-40B4-BE49-F238E27FC236}">
                <a16:creationId xmlns:a16="http://schemas.microsoft.com/office/drawing/2014/main" id="{1808B60C-8AD2-18DC-6D86-F4BC80CE1EE7}"/>
              </a:ext>
            </a:extLst>
          </p:cNvPr>
          <p:cNvPicPr>
            <a:picLocks noChangeAspect="1"/>
          </p:cNvPicPr>
          <p:nvPr/>
        </p:nvPicPr>
        <p:blipFill rotWithShape="1">
          <a:blip r:embed="rId2"/>
          <a:srcRect t="4197" r="569" b="6950"/>
          <a:stretch/>
        </p:blipFill>
        <p:spPr>
          <a:xfrm>
            <a:off x="969871" y="774685"/>
            <a:ext cx="9879724" cy="4966138"/>
          </a:xfrm>
          <a:prstGeom prst="rect">
            <a:avLst/>
          </a:prstGeom>
        </p:spPr>
      </p:pic>
    </p:spTree>
    <p:extLst>
      <p:ext uri="{BB962C8B-B14F-4D97-AF65-F5344CB8AC3E}">
        <p14:creationId xmlns:p14="http://schemas.microsoft.com/office/powerpoint/2010/main" val="3664524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B2AB7C-8D1E-CCB5-5E69-9C609EA92A99}"/>
              </a:ext>
            </a:extLst>
          </p:cNvPr>
          <p:cNvSpPr>
            <a:spLocks noGrp="1"/>
          </p:cNvSpPr>
          <p:nvPr>
            <p:ph type="sldNum" sz="quarter" idx="15"/>
          </p:nvPr>
        </p:nvSpPr>
        <p:spPr/>
        <p:txBody>
          <a:bodyPr/>
          <a:lstStyle/>
          <a:p>
            <a:fld id="{229EAAAC-928A-40C1-AC39-D34FD1799CA9}" type="slidenum">
              <a:rPr lang="en-GB" smtClean="0"/>
              <a:pPr/>
              <a:t>17</a:t>
            </a:fld>
            <a:endParaRPr lang="en-GB"/>
          </a:p>
        </p:txBody>
      </p:sp>
      <p:pic>
        <p:nvPicPr>
          <p:cNvPr id="4" name="Picture 3">
            <a:extLst>
              <a:ext uri="{FF2B5EF4-FFF2-40B4-BE49-F238E27FC236}">
                <a16:creationId xmlns:a16="http://schemas.microsoft.com/office/drawing/2014/main" id="{F6091F75-6356-BB71-E5DD-425D7149F7E1}"/>
              </a:ext>
            </a:extLst>
          </p:cNvPr>
          <p:cNvPicPr>
            <a:picLocks noChangeAspect="1"/>
          </p:cNvPicPr>
          <p:nvPr/>
        </p:nvPicPr>
        <p:blipFill rotWithShape="1">
          <a:blip r:embed="rId2"/>
          <a:srcRect t="9736" b="7544"/>
          <a:stretch/>
        </p:blipFill>
        <p:spPr>
          <a:xfrm>
            <a:off x="825636" y="694265"/>
            <a:ext cx="11172497" cy="5198535"/>
          </a:xfrm>
          <a:prstGeom prst="rect">
            <a:avLst/>
          </a:prstGeom>
        </p:spPr>
      </p:pic>
      <p:sp>
        <p:nvSpPr>
          <p:cNvPr id="5" name="TextBox 4">
            <a:extLst>
              <a:ext uri="{FF2B5EF4-FFF2-40B4-BE49-F238E27FC236}">
                <a16:creationId xmlns:a16="http://schemas.microsoft.com/office/drawing/2014/main" id="{BBF5A9CA-A745-467C-55A1-ECB0495C0696}"/>
              </a:ext>
            </a:extLst>
          </p:cNvPr>
          <p:cNvSpPr txBox="1"/>
          <p:nvPr/>
        </p:nvSpPr>
        <p:spPr>
          <a:xfrm flipH="1">
            <a:off x="825636" y="221071"/>
            <a:ext cx="5879964" cy="369332"/>
          </a:xfrm>
          <a:prstGeom prst="rect">
            <a:avLst/>
          </a:prstGeom>
          <a:noFill/>
        </p:spPr>
        <p:txBody>
          <a:bodyPr wrap="square" rtlCol="0">
            <a:spAutoFit/>
          </a:bodyPr>
          <a:lstStyle/>
          <a:p>
            <a:r>
              <a:rPr lang="en-GB">
                <a:solidFill>
                  <a:schemeClr val="accent4"/>
                </a:solidFill>
              </a:rPr>
              <a:t>Actions: Save Failure Details / Remove/ Reset</a:t>
            </a:r>
          </a:p>
        </p:txBody>
      </p:sp>
    </p:spTree>
    <p:extLst>
      <p:ext uri="{BB962C8B-B14F-4D97-AF65-F5344CB8AC3E}">
        <p14:creationId xmlns:p14="http://schemas.microsoft.com/office/powerpoint/2010/main" val="2735064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55E68E-917F-71A9-2FAD-00C1608F3485}"/>
              </a:ext>
            </a:extLst>
          </p:cNvPr>
          <p:cNvSpPr>
            <a:spLocks noGrp="1"/>
          </p:cNvSpPr>
          <p:nvPr>
            <p:ph type="sldNum" sz="quarter" idx="15"/>
          </p:nvPr>
        </p:nvSpPr>
        <p:spPr/>
        <p:txBody>
          <a:bodyPr/>
          <a:lstStyle/>
          <a:p>
            <a:fld id="{229EAAAC-928A-40C1-AC39-D34FD1799CA9}" type="slidenum">
              <a:rPr lang="en-GB" smtClean="0"/>
              <a:pPr/>
              <a:t>18</a:t>
            </a:fld>
            <a:endParaRPr lang="en-GB"/>
          </a:p>
        </p:txBody>
      </p:sp>
      <p:pic>
        <p:nvPicPr>
          <p:cNvPr id="4" name="Picture 3">
            <a:extLst>
              <a:ext uri="{FF2B5EF4-FFF2-40B4-BE49-F238E27FC236}">
                <a16:creationId xmlns:a16="http://schemas.microsoft.com/office/drawing/2014/main" id="{E114D1A0-14B1-C24A-EF64-9C441247511A}"/>
              </a:ext>
            </a:extLst>
          </p:cNvPr>
          <p:cNvPicPr>
            <a:picLocks noChangeAspect="1"/>
          </p:cNvPicPr>
          <p:nvPr/>
        </p:nvPicPr>
        <p:blipFill rotWithShape="1">
          <a:blip r:embed="rId2"/>
          <a:srcRect t="8855" b="6821"/>
          <a:stretch/>
        </p:blipFill>
        <p:spPr>
          <a:xfrm>
            <a:off x="1053994" y="765201"/>
            <a:ext cx="10888717" cy="5164667"/>
          </a:xfrm>
          <a:prstGeom prst="rect">
            <a:avLst/>
          </a:prstGeom>
        </p:spPr>
      </p:pic>
      <p:sp>
        <p:nvSpPr>
          <p:cNvPr id="5" name="TextBox 4">
            <a:extLst>
              <a:ext uri="{FF2B5EF4-FFF2-40B4-BE49-F238E27FC236}">
                <a16:creationId xmlns:a16="http://schemas.microsoft.com/office/drawing/2014/main" id="{B83DDD72-4B83-AE0A-5C0C-B0594EA26EBE}"/>
              </a:ext>
            </a:extLst>
          </p:cNvPr>
          <p:cNvSpPr txBox="1"/>
          <p:nvPr/>
        </p:nvSpPr>
        <p:spPr>
          <a:xfrm flipH="1">
            <a:off x="825636" y="204138"/>
            <a:ext cx="4469720" cy="369332"/>
          </a:xfrm>
          <a:prstGeom prst="rect">
            <a:avLst/>
          </a:prstGeom>
          <a:noFill/>
        </p:spPr>
        <p:txBody>
          <a:bodyPr wrap="square" rtlCol="0">
            <a:spAutoFit/>
          </a:bodyPr>
          <a:lstStyle/>
          <a:p>
            <a:r>
              <a:rPr lang="en-GB">
                <a:solidFill>
                  <a:schemeClr val="accent4"/>
                </a:solidFill>
              </a:rPr>
              <a:t>Save Failure Details</a:t>
            </a:r>
          </a:p>
        </p:txBody>
      </p:sp>
    </p:spTree>
    <p:extLst>
      <p:ext uri="{BB962C8B-B14F-4D97-AF65-F5344CB8AC3E}">
        <p14:creationId xmlns:p14="http://schemas.microsoft.com/office/powerpoint/2010/main" val="2268349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7A2077-35F0-9DEE-CB61-6BCAAB6497D8}"/>
              </a:ext>
            </a:extLst>
          </p:cNvPr>
          <p:cNvSpPr>
            <a:spLocks noGrp="1"/>
          </p:cNvSpPr>
          <p:nvPr>
            <p:ph type="sldNum" sz="quarter" idx="15"/>
          </p:nvPr>
        </p:nvSpPr>
        <p:spPr/>
        <p:txBody>
          <a:bodyPr/>
          <a:lstStyle/>
          <a:p>
            <a:fld id="{229EAAAC-928A-40C1-AC39-D34FD1799CA9}" type="slidenum">
              <a:rPr lang="en-GB" smtClean="0"/>
              <a:pPr/>
              <a:t>19</a:t>
            </a:fld>
            <a:endParaRPr lang="en-GB"/>
          </a:p>
        </p:txBody>
      </p:sp>
      <p:pic>
        <p:nvPicPr>
          <p:cNvPr id="2050" name="Picture 2">
            <a:extLst>
              <a:ext uri="{FF2B5EF4-FFF2-40B4-BE49-F238E27FC236}">
                <a16:creationId xmlns:a16="http://schemas.microsoft.com/office/drawing/2014/main" id="{74F65EFA-912B-C17A-14D2-2887AF7D1A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062" y="567524"/>
            <a:ext cx="10604938" cy="59652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EE6CC75-6EE3-2CD9-BD6C-622D199F7090}"/>
              </a:ext>
            </a:extLst>
          </p:cNvPr>
          <p:cNvSpPr txBox="1"/>
          <p:nvPr/>
        </p:nvSpPr>
        <p:spPr>
          <a:xfrm flipH="1">
            <a:off x="825636" y="204138"/>
            <a:ext cx="4469720" cy="369332"/>
          </a:xfrm>
          <a:prstGeom prst="rect">
            <a:avLst/>
          </a:prstGeom>
          <a:noFill/>
        </p:spPr>
        <p:txBody>
          <a:bodyPr wrap="square" rtlCol="0">
            <a:spAutoFit/>
          </a:bodyPr>
          <a:lstStyle/>
          <a:p>
            <a:r>
              <a:rPr lang="en-GB">
                <a:solidFill>
                  <a:schemeClr val="accent4"/>
                </a:solidFill>
              </a:rPr>
              <a:t>Default Email Sent to Team Assigned</a:t>
            </a:r>
          </a:p>
        </p:txBody>
      </p:sp>
    </p:spTree>
    <p:extLst>
      <p:ext uri="{BB962C8B-B14F-4D97-AF65-F5344CB8AC3E}">
        <p14:creationId xmlns:p14="http://schemas.microsoft.com/office/powerpoint/2010/main" val="3060650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8BB760-3F4A-9FDF-30EB-70EC60F8CF03}"/>
              </a:ext>
            </a:extLst>
          </p:cNvPr>
          <p:cNvSpPr>
            <a:spLocks noGrp="1"/>
          </p:cNvSpPr>
          <p:nvPr>
            <p:ph type="sldNum" sz="quarter" idx="15"/>
          </p:nvPr>
        </p:nvSpPr>
        <p:spPr/>
        <p:txBody>
          <a:bodyPr/>
          <a:lstStyle/>
          <a:p>
            <a:fld id="{229EAAAC-928A-40C1-AC39-D34FD1799CA9}" type="slidenum">
              <a:rPr lang="en-GB" smtClean="0"/>
              <a:pPr/>
              <a:t>2</a:t>
            </a:fld>
            <a:endParaRPr lang="en-GB"/>
          </a:p>
        </p:txBody>
      </p:sp>
      <p:sp>
        <p:nvSpPr>
          <p:cNvPr id="3" name="TextBox 2">
            <a:extLst>
              <a:ext uri="{FF2B5EF4-FFF2-40B4-BE49-F238E27FC236}">
                <a16:creationId xmlns:a16="http://schemas.microsoft.com/office/drawing/2014/main" id="{63F0F274-C11C-7278-3D2B-E203F1EED64D}"/>
              </a:ext>
            </a:extLst>
          </p:cNvPr>
          <p:cNvSpPr txBox="1"/>
          <p:nvPr/>
        </p:nvSpPr>
        <p:spPr>
          <a:xfrm>
            <a:off x="2423010" y="250987"/>
            <a:ext cx="9006989" cy="6678751"/>
          </a:xfrm>
          <a:prstGeom prst="rect">
            <a:avLst/>
          </a:prstGeom>
          <a:noFill/>
        </p:spPr>
        <p:txBody>
          <a:bodyPr wrap="square" lIns="91440" tIns="45720" rIns="91440" bIns="45720" rtlCol="0" anchor="t">
            <a:spAutoFit/>
          </a:bodyPr>
          <a:lstStyle/>
          <a:p>
            <a:pPr lvl="0"/>
            <a:r>
              <a:rPr lang="en-GB" sz="1400" b="1">
                <a:solidFill>
                  <a:schemeClr val="tx1">
                    <a:lumMod val="50000"/>
                    <a:lumOff val="50000"/>
                  </a:schemeClr>
                </a:solidFill>
                <a:effectLst/>
                <a:latin typeface="+mj-lt"/>
                <a:ea typeface="Times New Roman" panose="02020603050405020304" pitchFamily="18" charset="0"/>
              </a:rPr>
              <a:t>9.00 – </a:t>
            </a:r>
            <a:r>
              <a:rPr lang="en-GB" sz="1400" b="1">
                <a:solidFill>
                  <a:schemeClr val="tx1">
                    <a:lumMod val="50000"/>
                    <a:lumOff val="50000"/>
                  </a:schemeClr>
                </a:solidFill>
                <a:latin typeface="+mj-lt"/>
                <a:ea typeface="Times New Roman" panose="02020603050405020304" pitchFamily="18" charset="0"/>
              </a:rPr>
              <a:t>9</a:t>
            </a:r>
            <a:r>
              <a:rPr lang="en-GB" sz="1400" b="1">
                <a:solidFill>
                  <a:schemeClr val="tx1">
                    <a:lumMod val="50000"/>
                    <a:lumOff val="50000"/>
                  </a:schemeClr>
                </a:solidFill>
                <a:effectLst/>
                <a:latin typeface="+mj-lt"/>
                <a:ea typeface="Times New Roman" panose="02020603050405020304" pitchFamily="18" charset="0"/>
              </a:rPr>
              <a:t>.45 </a:t>
            </a:r>
            <a:r>
              <a:rPr lang="en-GB">
                <a:effectLst/>
                <a:latin typeface="+mj-lt"/>
                <a:ea typeface="Times New Roman" panose="02020603050405020304" pitchFamily="18" charset="0"/>
              </a:rPr>
              <a:t>	</a:t>
            </a:r>
          </a:p>
          <a:p>
            <a:r>
              <a:rPr lang="en-GB">
                <a:effectLst/>
                <a:latin typeface="+mj-lt"/>
                <a:ea typeface="Times New Roman" panose="02020603050405020304" pitchFamily="18" charset="0"/>
              </a:rPr>
              <a:t>Review of business objectives / scope /</a:t>
            </a:r>
            <a:r>
              <a:rPr lang="en-GB">
                <a:latin typeface="+mj-lt"/>
                <a:ea typeface="Times New Roman" panose="02020603050405020304" pitchFamily="18" charset="0"/>
              </a:rPr>
              <a:t> </a:t>
            </a:r>
            <a:r>
              <a:rPr lang="en-GB">
                <a:effectLst/>
                <a:latin typeface="+mj-lt"/>
                <a:ea typeface="Times New Roman" panose="02020603050405020304" pitchFamily="18" charset="0"/>
              </a:rPr>
              <a:t> personas</a:t>
            </a:r>
            <a:endParaRPr lang="en-GB">
              <a:effectLst/>
              <a:latin typeface="+mj-lt"/>
              <a:ea typeface="Times New Roman" panose="02020603050405020304" pitchFamily="18" charset="0"/>
              <a:cs typeface="Arial"/>
            </a:endParaRPr>
          </a:p>
          <a:p>
            <a:pPr lvl="0"/>
            <a:endParaRPr lang="en-GB">
              <a:latin typeface="+mj-lt"/>
              <a:ea typeface="Times New Roman" panose="02020603050405020304" pitchFamily="18" charset="0"/>
            </a:endParaRPr>
          </a:p>
          <a:p>
            <a:pPr lvl="0"/>
            <a:r>
              <a:rPr lang="en-GB" sz="1400" b="1">
                <a:solidFill>
                  <a:schemeClr val="tx1">
                    <a:lumMod val="50000"/>
                    <a:lumOff val="50000"/>
                  </a:schemeClr>
                </a:solidFill>
                <a:effectLst/>
                <a:latin typeface="+mj-lt"/>
                <a:ea typeface="Times New Roman" panose="02020603050405020304" pitchFamily="18" charset="0"/>
              </a:rPr>
              <a:t>10.00 – 12.00</a:t>
            </a:r>
            <a:r>
              <a:rPr lang="en-GB">
                <a:effectLst/>
                <a:latin typeface="+mj-lt"/>
                <a:ea typeface="Times New Roman" panose="02020603050405020304" pitchFamily="18" charset="0"/>
              </a:rPr>
              <a:t>	</a:t>
            </a:r>
            <a:endParaRPr lang="en-GB">
              <a:effectLst/>
              <a:latin typeface="+mj-lt"/>
              <a:ea typeface="Times New Roman" panose="02020603050405020304" pitchFamily="18" charset="0"/>
              <a:cs typeface="Arial"/>
            </a:endParaRPr>
          </a:p>
          <a:p>
            <a:pPr lvl="0"/>
            <a:r>
              <a:rPr lang="en-GB">
                <a:effectLst/>
                <a:latin typeface="+mj-lt"/>
                <a:ea typeface="Times New Roman" panose="02020603050405020304" pitchFamily="18" charset="0"/>
              </a:rPr>
              <a:t>Review of product with E2E scenarios:</a:t>
            </a:r>
            <a:endParaRPr lang="en-GB">
              <a:effectLst/>
              <a:latin typeface="+mj-lt"/>
              <a:ea typeface="Calibri" panose="020F0502020204030204" pitchFamily="34" charset="0"/>
            </a:endParaRPr>
          </a:p>
          <a:p>
            <a:pPr marL="742950" lvl="1" indent="-285750">
              <a:buFont typeface="Arial"/>
              <a:buChar char="•"/>
            </a:pPr>
            <a:r>
              <a:rPr lang="en-GB">
                <a:latin typeface="Arial"/>
                <a:ea typeface="+mn-lt"/>
                <a:cs typeface="Arial"/>
              </a:rPr>
              <a:t>MYIM Failure Closure</a:t>
            </a:r>
          </a:p>
          <a:p>
            <a:pPr marL="1200150" lvl="1" indent="-285750">
              <a:buFont typeface="Wingdings"/>
              <a:buChar char="Ø"/>
            </a:pPr>
            <a:r>
              <a:rPr lang="en-GB">
                <a:latin typeface="Arial"/>
                <a:ea typeface="+mn-lt"/>
                <a:cs typeface="Arial"/>
              </a:rPr>
              <a:t>MYIM</a:t>
            </a:r>
            <a:r>
              <a:rPr lang="en-GB">
                <a:ea typeface="+mn-lt"/>
                <a:cs typeface="+mn-lt"/>
              </a:rPr>
              <a:t> Portal – Create Failure, Edit Failure                                        </a:t>
            </a:r>
            <a:endParaRPr lang="en-GB">
              <a:effectLst/>
              <a:ea typeface="+mn-lt"/>
              <a:cs typeface="+mn-lt"/>
            </a:endParaRPr>
          </a:p>
          <a:p>
            <a:pPr marL="1200150" lvl="2" indent="-285750">
              <a:buFont typeface="Wingdings"/>
              <a:buChar char="Ø"/>
            </a:pPr>
            <a:r>
              <a:rPr lang="en-GB">
                <a:latin typeface="Arial"/>
                <a:ea typeface="+mn-lt"/>
                <a:cs typeface="Arial"/>
              </a:rPr>
              <a:t>MWM</a:t>
            </a:r>
            <a:r>
              <a:rPr lang="en-GB">
                <a:ea typeface="+mn-lt"/>
                <a:cs typeface="+mn-lt"/>
              </a:rPr>
              <a:t> </a:t>
            </a:r>
            <a:r>
              <a:rPr lang="en-GB">
                <a:effectLst/>
                <a:ea typeface="+mn-lt"/>
                <a:cs typeface="+mn-lt"/>
              </a:rPr>
              <a:t>Mobile</a:t>
            </a:r>
            <a:r>
              <a:rPr lang="en-GB">
                <a:ea typeface="+mn-lt"/>
                <a:cs typeface="+mn-lt"/>
              </a:rPr>
              <a:t> - View and Submit Failure</a:t>
            </a:r>
            <a:endParaRPr lang="en-GB">
              <a:cs typeface="Arial"/>
            </a:endParaRPr>
          </a:p>
          <a:p>
            <a:pPr marL="1200150" lvl="2" indent="-285750">
              <a:buFont typeface="Wingdings"/>
              <a:buChar char="Ø"/>
            </a:pPr>
            <a:r>
              <a:rPr lang="en-GB">
                <a:latin typeface="Arial"/>
                <a:ea typeface="+mn-lt"/>
                <a:cs typeface="Arial"/>
              </a:rPr>
              <a:t>MYIM</a:t>
            </a:r>
            <a:r>
              <a:rPr lang="en-GB">
                <a:ea typeface="+mn-lt"/>
                <a:cs typeface="+mn-lt"/>
              </a:rPr>
              <a:t> Portal – Close Failure  </a:t>
            </a:r>
            <a:endParaRPr lang="en-GB">
              <a:cs typeface="Arial"/>
            </a:endParaRPr>
          </a:p>
          <a:p>
            <a:pPr marL="742950" lvl="1" indent="-285750">
              <a:buFont typeface="Arial"/>
              <a:buChar char="•"/>
            </a:pPr>
            <a:r>
              <a:rPr lang="en-GB">
                <a:latin typeface="Arial"/>
                <a:ea typeface="+mn-lt"/>
                <a:cs typeface="Arial"/>
              </a:rPr>
              <a:t>MWM</a:t>
            </a:r>
            <a:r>
              <a:rPr lang="en-GB">
                <a:ea typeface="+mn-lt"/>
                <a:cs typeface="+mn-lt"/>
              </a:rPr>
              <a:t> Portal  - Failure Form Approval</a:t>
            </a:r>
          </a:p>
          <a:p>
            <a:pPr marL="742950" lvl="1" indent="-285750">
              <a:buFont typeface="Arial"/>
              <a:buChar char="•"/>
            </a:pPr>
            <a:r>
              <a:rPr lang="en-GB">
                <a:ea typeface="+mn-lt"/>
                <a:cs typeface="+mn-lt"/>
              </a:rPr>
              <a:t>SINCS  - Create, Edit and Approve SINCS file    </a:t>
            </a:r>
            <a:endParaRPr lang="en-GB">
              <a:latin typeface="+mj-lt"/>
              <a:cs typeface="Arial" panose="020B0604020202020204"/>
            </a:endParaRPr>
          </a:p>
          <a:p>
            <a:pPr lvl="1"/>
            <a:r>
              <a:rPr lang="en-GB">
                <a:latin typeface="+mj-lt"/>
              </a:rPr>
              <a:t>             </a:t>
            </a:r>
            <a:endParaRPr lang="en-GB">
              <a:cs typeface="Arial"/>
            </a:endParaRPr>
          </a:p>
          <a:p>
            <a:r>
              <a:rPr lang="en-GB" sz="1400" b="1">
                <a:solidFill>
                  <a:schemeClr val="tx1">
                    <a:lumMod val="50000"/>
                    <a:lumOff val="50000"/>
                  </a:schemeClr>
                </a:solidFill>
                <a:latin typeface="+mj-lt"/>
                <a:ea typeface="Calibri" panose="020F0502020204030204" pitchFamily="34" charset="0"/>
              </a:rPr>
              <a:t>12.00 – 12.30</a:t>
            </a:r>
            <a:r>
              <a:rPr lang="en-GB">
                <a:latin typeface="+mj-lt"/>
                <a:ea typeface="Calibri" panose="020F0502020204030204" pitchFamily="34" charset="0"/>
              </a:rPr>
              <a:t>	</a:t>
            </a:r>
            <a:endParaRPr lang="en-GB">
              <a:latin typeface="+mj-lt"/>
              <a:ea typeface="Calibri" panose="020F0502020204030204" pitchFamily="34" charset="0"/>
              <a:cs typeface="Arial"/>
            </a:endParaRPr>
          </a:p>
          <a:p>
            <a:r>
              <a:rPr lang="en-GB">
                <a:latin typeface="+mj-lt"/>
                <a:ea typeface="Calibri" panose="020F0502020204030204" pitchFamily="34" charset="0"/>
              </a:rPr>
              <a:t>Lunch Break</a:t>
            </a:r>
            <a:endParaRPr lang="en-GB">
              <a:latin typeface="+mj-lt"/>
              <a:ea typeface="Calibri" panose="020F0502020204030204" pitchFamily="34" charset="0"/>
              <a:cs typeface="Arial"/>
            </a:endParaRPr>
          </a:p>
          <a:p>
            <a:endParaRPr lang="en-GB">
              <a:effectLst/>
              <a:latin typeface="+mj-lt"/>
              <a:ea typeface="Calibri" panose="020F0502020204030204" pitchFamily="34" charset="0"/>
            </a:endParaRPr>
          </a:p>
          <a:p>
            <a:r>
              <a:rPr lang="en-GB" sz="1400" b="1">
                <a:solidFill>
                  <a:schemeClr val="tx1">
                    <a:lumMod val="50000"/>
                    <a:lumOff val="50000"/>
                  </a:schemeClr>
                </a:solidFill>
                <a:latin typeface="+mj-lt"/>
                <a:ea typeface="Calibri" panose="020F0502020204030204" pitchFamily="34" charset="0"/>
              </a:rPr>
              <a:t>12.30 – 14.30 </a:t>
            </a:r>
            <a:r>
              <a:rPr lang="en-GB">
                <a:latin typeface="+mj-lt"/>
                <a:ea typeface="Calibri" panose="020F0502020204030204" pitchFamily="34" charset="0"/>
              </a:rPr>
              <a:t>	</a:t>
            </a:r>
            <a:endParaRPr lang="en-GB">
              <a:latin typeface="+mj-lt"/>
              <a:ea typeface="Calibri" panose="020F0502020204030204" pitchFamily="34" charset="0"/>
              <a:cs typeface="Arial"/>
            </a:endParaRPr>
          </a:p>
          <a:p>
            <a:r>
              <a:rPr lang="en-GB">
                <a:effectLst/>
                <a:latin typeface="+mj-lt"/>
                <a:ea typeface="Times New Roman" panose="02020603050405020304" pitchFamily="18" charset="0"/>
              </a:rPr>
              <a:t>Overview of each component of the system at a high level physical building block level</a:t>
            </a:r>
            <a:endParaRPr lang="en-GB">
              <a:effectLst/>
              <a:latin typeface="+mj-lt"/>
              <a:ea typeface="Times New Roman" panose="02020603050405020304" pitchFamily="18" charset="0"/>
              <a:cs typeface="Arial"/>
            </a:endParaRPr>
          </a:p>
          <a:p>
            <a:endParaRPr lang="en-GB">
              <a:latin typeface="+mj-lt"/>
              <a:ea typeface="Calibri" panose="020F0502020204030204" pitchFamily="34" charset="0"/>
            </a:endParaRPr>
          </a:p>
          <a:p>
            <a:r>
              <a:rPr lang="en-GB" sz="1400" b="1">
                <a:solidFill>
                  <a:schemeClr val="tx1">
                    <a:lumMod val="50000"/>
                    <a:lumOff val="50000"/>
                  </a:schemeClr>
                </a:solidFill>
                <a:effectLst/>
                <a:latin typeface="+mj-lt"/>
                <a:ea typeface="Calibri" panose="020F0502020204030204" pitchFamily="34" charset="0"/>
              </a:rPr>
              <a:t>14.30 – 16.30</a:t>
            </a:r>
            <a:endParaRPr lang="en-GB" sz="1400" b="1">
              <a:solidFill>
                <a:schemeClr val="tx1">
                  <a:lumMod val="50000"/>
                  <a:lumOff val="50000"/>
                </a:schemeClr>
              </a:solidFill>
              <a:effectLst/>
              <a:latin typeface="+mj-lt"/>
              <a:ea typeface="Calibri" panose="020F0502020204030204" pitchFamily="34" charset="0"/>
              <a:cs typeface="Arial"/>
            </a:endParaRPr>
          </a:p>
          <a:p>
            <a:r>
              <a:rPr lang="en-GB">
                <a:effectLst/>
                <a:latin typeface="Arial"/>
                <a:ea typeface="Calibri" panose="020F0502020204030204" pitchFamily="34" charset="0"/>
                <a:cs typeface="Calibri"/>
              </a:rPr>
              <a:t>Walkthrough of the high level architecture  vs what has been built</a:t>
            </a:r>
            <a:r>
              <a:rPr lang="en-GB">
                <a:latin typeface="Arial"/>
                <a:ea typeface="Calibri" panose="020F0502020204030204" pitchFamily="34" charset="0"/>
                <a:cs typeface="Calibri"/>
              </a:rPr>
              <a:t> </a:t>
            </a:r>
            <a:endParaRPr lang="en-GB">
              <a:effectLst/>
              <a:latin typeface="Arial"/>
              <a:ea typeface="Calibri" panose="020F0502020204030204" pitchFamily="34" charset="0"/>
              <a:cs typeface="Calibri"/>
            </a:endParaRPr>
          </a:p>
          <a:p>
            <a:pPr marL="742950" lvl="1" indent="-285750">
              <a:buFont typeface="Arial"/>
              <a:buChar char="•"/>
            </a:pPr>
            <a:r>
              <a:rPr lang="en-GB">
                <a:effectLst/>
                <a:latin typeface="+mj-lt"/>
                <a:ea typeface="Calibri" panose="020F0502020204030204" pitchFamily="34" charset="0"/>
              </a:rPr>
              <a:t>Technical Debt</a:t>
            </a:r>
            <a:endParaRPr lang="en-GB">
              <a:effectLst/>
              <a:latin typeface="+mj-lt"/>
              <a:ea typeface="Calibri" panose="020F0502020204030204" pitchFamily="34" charset="0"/>
              <a:cs typeface="Arial"/>
            </a:endParaRPr>
          </a:p>
          <a:p>
            <a:pPr marL="742950" lvl="1" indent="-285750">
              <a:buFont typeface="Arial"/>
              <a:buChar char="•"/>
            </a:pPr>
            <a:r>
              <a:rPr lang="en-GB">
                <a:latin typeface="+mj-lt"/>
                <a:ea typeface="Calibri" panose="020F0502020204030204" pitchFamily="34" charset="0"/>
              </a:rPr>
              <a:t>Deviations from design</a:t>
            </a:r>
            <a:endParaRPr lang="en-GB">
              <a:latin typeface="+mj-lt"/>
              <a:ea typeface="Calibri" panose="020F0502020204030204" pitchFamily="34" charset="0"/>
              <a:cs typeface="Arial"/>
            </a:endParaRPr>
          </a:p>
          <a:p>
            <a:pPr marL="742950" lvl="1" indent="-285750">
              <a:buFont typeface="Arial"/>
              <a:buChar char="•"/>
            </a:pPr>
            <a:r>
              <a:rPr lang="en-GB">
                <a:effectLst/>
                <a:latin typeface="+mj-lt"/>
                <a:ea typeface="Calibri" panose="020F0502020204030204" pitchFamily="34" charset="0"/>
              </a:rPr>
              <a:t>Risks / Issues	</a:t>
            </a:r>
            <a:endParaRPr lang="en-GB">
              <a:latin typeface="+mj-lt"/>
              <a:ea typeface="Times New Roman" panose="02020603050405020304" pitchFamily="18" charset="0"/>
              <a:cs typeface="Arial"/>
            </a:endParaRPr>
          </a:p>
          <a:p>
            <a:endParaRPr lang="en-GB">
              <a:latin typeface="+mj-lt"/>
            </a:endParaRPr>
          </a:p>
        </p:txBody>
      </p:sp>
      <p:sp>
        <p:nvSpPr>
          <p:cNvPr id="4" name="Rectangle: Rounded Corners 3">
            <a:extLst>
              <a:ext uri="{FF2B5EF4-FFF2-40B4-BE49-F238E27FC236}">
                <a16:creationId xmlns:a16="http://schemas.microsoft.com/office/drawing/2014/main" id="{AE16FFF0-97B0-0088-FEC3-8C6C627E854A}"/>
              </a:ext>
            </a:extLst>
          </p:cNvPr>
          <p:cNvSpPr/>
          <p:nvPr/>
        </p:nvSpPr>
        <p:spPr>
          <a:xfrm>
            <a:off x="1527717" y="345688"/>
            <a:ext cx="626968" cy="61871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IN"/>
              <a:t>AGENDA – DAY 1</a:t>
            </a:r>
          </a:p>
        </p:txBody>
      </p:sp>
    </p:spTree>
    <p:extLst>
      <p:ext uri="{BB962C8B-B14F-4D97-AF65-F5344CB8AC3E}">
        <p14:creationId xmlns:p14="http://schemas.microsoft.com/office/powerpoint/2010/main" val="3892907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F62108-FCED-6879-48E4-B48C04B67433}"/>
              </a:ext>
            </a:extLst>
          </p:cNvPr>
          <p:cNvSpPr>
            <a:spLocks noGrp="1"/>
          </p:cNvSpPr>
          <p:nvPr>
            <p:ph type="sldNum" sz="quarter" idx="15"/>
          </p:nvPr>
        </p:nvSpPr>
        <p:spPr/>
        <p:txBody>
          <a:bodyPr/>
          <a:lstStyle/>
          <a:p>
            <a:fld id="{229EAAAC-928A-40C1-AC39-D34FD1799CA9}" type="slidenum">
              <a:rPr lang="en-GB" smtClean="0"/>
              <a:pPr/>
              <a:t>20</a:t>
            </a:fld>
            <a:endParaRPr lang="en-GB"/>
          </a:p>
        </p:txBody>
      </p:sp>
      <p:sp>
        <p:nvSpPr>
          <p:cNvPr id="3" name="Text Placeholder 2">
            <a:extLst>
              <a:ext uri="{FF2B5EF4-FFF2-40B4-BE49-F238E27FC236}">
                <a16:creationId xmlns:a16="http://schemas.microsoft.com/office/drawing/2014/main" id="{C11C0393-866F-ECC1-FB92-785D9487B169}"/>
              </a:ext>
            </a:extLst>
          </p:cNvPr>
          <p:cNvSpPr>
            <a:spLocks noGrp="1"/>
          </p:cNvSpPr>
          <p:nvPr>
            <p:ph type="body" sz="quarter" idx="10"/>
          </p:nvPr>
        </p:nvSpPr>
        <p:spPr/>
        <p:txBody>
          <a:bodyPr>
            <a:normAutofit/>
          </a:bodyPr>
          <a:lstStyle/>
          <a:p>
            <a:r>
              <a:rPr lang="en-GB" sz="3600" b="1"/>
              <a:t>MWM Mobile</a:t>
            </a:r>
          </a:p>
        </p:txBody>
      </p:sp>
    </p:spTree>
    <p:extLst>
      <p:ext uri="{BB962C8B-B14F-4D97-AF65-F5344CB8AC3E}">
        <p14:creationId xmlns:p14="http://schemas.microsoft.com/office/powerpoint/2010/main" val="2772531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FBC724-EEAE-7100-186F-2887DD8768AA}"/>
              </a:ext>
            </a:extLst>
          </p:cNvPr>
          <p:cNvSpPr>
            <a:spLocks noGrp="1"/>
          </p:cNvSpPr>
          <p:nvPr>
            <p:ph type="sldNum" sz="quarter" idx="15"/>
          </p:nvPr>
        </p:nvSpPr>
        <p:spPr/>
        <p:txBody>
          <a:bodyPr/>
          <a:lstStyle/>
          <a:p>
            <a:fld id="{229EAAAC-928A-40C1-AC39-D34FD1799CA9}" type="slidenum">
              <a:rPr lang="en-GB" smtClean="0"/>
              <a:pPr/>
              <a:t>21</a:t>
            </a:fld>
            <a:endParaRPr lang="en-GB"/>
          </a:p>
        </p:txBody>
      </p:sp>
      <p:pic>
        <p:nvPicPr>
          <p:cNvPr id="6" name="Picture 5">
            <a:extLst>
              <a:ext uri="{FF2B5EF4-FFF2-40B4-BE49-F238E27FC236}">
                <a16:creationId xmlns:a16="http://schemas.microsoft.com/office/drawing/2014/main" id="{D86A2314-F194-80B1-C477-A04CD3C0629B}"/>
              </a:ext>
            </a:extLst>
          </p:cNvPr>
          <p:cNvPicPr>
            <a:picLocks noChangeAspect="1"/>
          </p:cNvPicPr>
          <p:nvPr/>
        </p:nvPicPr>
        <p:blipFill rotWithShape="1">
          <a:blip r:embed="rId2"/>
          <a:srcRect l="32222" t="23210" r="45000"/>
          <a:stretch/>
        </p:blipFill>
        <p:spPr>
          <a:xfrm>
            <a:off x="1358754" y="795866"/>
            <a:ext cx="2777068" cy="5266267"/>
          </a:xfrm>
          <a:prstGeom prst="rect">
            <a:avLst/>
          </a:prstGeom>
        </p:spPr>
      </p:pic>
      <p:sp>
        <p:nvSpPr>
          <p:cNvPr id="7" name="TextBox 6">
            <a:extLst>
              <a:ext uri="{FF2B5EF4-FFF2-40B4-BE49-F238E27FC236}">
                <a16:creationId xmlns:a16="http://schemas.microsoft.com/office/drawing/2014/main" id="{7D14D59E-E538-A79D-1772-1AF6AC99652F}"/>
              </a:ext>
            </a:extLst>
          </p:cNvPr>
          <p:cNvSpPr txBox="1"/>
          <p:nvPr/>
        </p:nvSpPr>
        <p:spPr>
          <a:xfrm flipH="1">
            <a:off x="825636" y="204138"/>
            <a:ext cx="4469720" cy="369332"/>
          </a:xfrm>
          <a:prstGeom prst="rect">
            <a:avLst/>
          </a:prstGeom>
          <a:noFill/>
        </p:spPr>
        <p:txBody>
          <a:bodyPr wrap="square" rtlCol="0">
            <a:spAutoFit/>
          </a:bodyPr>
          <a:lstStyle/>
          <a:p>
            <a:r>
              <a:rPr lang="en-GB">
                <a:solidFill>
                  <a:schemeClr val="accent4"/>
                </a:solidFill>
              </a:rPr>
              <a:t>Failure Assignment received on Mobile</a:t>
            </a:r>
          </a:p>
        </p:txBody>
      </p:sp>
    </p:spTree>
    <p:extLst>
      <p:ext uri="{BB962C8B-B14F-4D97-AF65-F5344CB8AC3E}">
        <p14:creationId xmlns:p14="http://schemas.microsoft.com/office/powerpoint/2010/main" val="2048464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5C1A13-EC67-E7DD-C26F-0BA4A3964619}"/>
              </a:ext>
            </a:extLst>
          </p:cNvPr>
          <p:cNvSpPr>
            <a:spLocks noGrp="1"/>
          </p:cNvSpPr>
          <p:nvPr>
            <p:ph type="sldNum" sz="quarter" idx="15"/>
          </p:nvPr>
        </p:nvSpPr>
        <p:spPr/>
        <p:txBody>
          <a:bodyPr/>
          <a:lstStyle/>
          <a:p>
            <a:fld id="{229EAAAC-928A-40C1-AC39-D34FD1799CA9}" type="slidenum">
              <a:rPr lang="en-GB" smtClean="0"/>
              <a:pPr/>
              <a:t>22</a:t>
            </a:fld>
            <a:endParaRPr lang="en-GB"/>
          </a:p>
        </p:txBody>
      </p:sp>
      <p:pic>
        <p:nvPicPr>
          <p:cNvPr id="6" name="Picture 5">
            <a:extLst>
              <a:ext uri="{FF2B5EF4-FFF2-40B4-BE49-F238E27FC236}">
                <a16:creationId xmlns:a16="http://schemas.microsoft.com/office/drawing/2014/main" id="{90731275-021B-FC67-DCCB-FE92DCDB0EC6}"/>
              </a:ext>
            </a:extLst>
          </p:cNvPr>
          <p:cNvPicPr>
            <a:picLocks noChangeAspect="1"/>
          </p:cNvPicPr>
          <p:nvPr/>
        </p:nvPicPr>
        <p:blipFill rotWithShape="1">
          <a:blip r:embed="rId2"/>
          <a:srcRect l="32361" t="22222" r="44722"/>
          <a:stretch/>
        </p:blipFill>
        <p:spPr>
          <a:xfrm>
            <a:off x="1571297" y="762000"/>
            <a:ext cx="2794000" cy="5334000"/>
          </a:xfrm>
          <a:prstGeom prst="rect">
            <a:avLst/>
          </a:prstGeom>
        </p:spPr>
      </p:pic>
      <p:sp>
        <p:nvSpPr>
          <p:cNvPr id="7" name="TextBox 6">
            <a:extLst>
              <a:ext uri="{FF2B5EF4-FFF2-40B4-BE49-F238E27FC236}">
                <a16:creationId xmlns:a16="http://schemas.microsoft.com/office/drawing/2014/main" id="{676D8DCA-F0AB-475A-3D80-80305F06149C}"/>
              </a:ext>
            </a:extLst>
          </p:cNvPr>
          <p:cNvSpPr txBox="1"/>
          <p:nvPr/>
        </p:nvSpPr>
        <p:spPr>
          <a:xfrm flipH="1">
            <a:off x="825636" y="204139"/>
            <a:ext cx="8889864" cy="369332"/>
          </a:xfrm>
          <a:prstGeom prst="rect">
            <a:avLst/>
          </a:prstGeom>
          <a:noFill/>
        </p:spPr>
        <p:txBody>
          <a:bodyPr wrap="square" rtlCol="0">
            <a:spAutoFit/>
          </a:bodyPr>
          <a:lstStyle/>
          <a:p>
            <a:r>
              <a:rPr lang="en-GB">
                <a:solidFill>
                  <a:schemeClr val="accent4"/>
                </a:solidFill>
              </a:rPr>
              <a:t>Assigned Team - View Failure Overview and Accept Failure Assignment on Mobile</a:t>
            </a:r>
          </a:p>
        </p:txBody>
      </p:sp>
    </p:spTree>
    <p:extLst>
      <p:ext uri="{BB962C8B-B14F-4D97-AF65-F5344CB8AC3E}">
        <p14:creationId xmlns:p14="http://schemas.microsoft.com/office/powerpoint/2010/main" val="73789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5926DC-E8AC-014A-76D7-CF71274E9FFB}"/>
              </a:ext>
            </a:extLst>
          </p:cNvPr>
          <p:cNvSpPr>
            <a:spLocks noGrp="1"/>
          </p:cNvSpPr>
          <p:nvPr>
            <p:ph type="sldNum" sz="quarter" idx="15"/>
          </p:nvPr>
        </p:nvSpPr>
        <p:spPr/>
        <p:txBody>
          <a:bodyPr/>
          <a:lstStyle/>
          <a:p>
            <a:fld id="{229EAAAC-928A-40C1-AC39-D34FD1799CA9}" type="slidenum">
              <a:rPr lang="en-GB" smtClean="0"/>
              <a:pPr/>
              <a:t>23</a:t>
            </a:fld>
            <a:endParaRPr lang="en-GB"/>
          </a:p>
        </p:txBody>
      </p:sp>
      <p:pic>
        <p:nvPicPr>
          <p:cNvPr id="4" name="Picture 3">
            <a:extLst>
              <a:ext uri="{FF2B5EF4-FFF2-40B4-BE49-F238E27FC236}">
                <a16:creationId xmlns:a16="http://schemas.microsoft.com/office/drawing/2014/main" id="{AC333A03-0443-EEAA-BDF5-7524AFD04325}"/>
              </a:ext>
            </a:extLst>
          </p:cNvPr>
          <p:cNvPicPr>
            <a:picLocks noChangeAspect="1"/>
          </p:cNvPicPr>
          <p:nvPr/>
        </p:nvPicPr>
        <p:blipFill rotWithShape="1">
          <a:blip r:embed="rId2"/>
          <a:srcRect l="32604" t="24074" r="45209"/>
          <a:stretch/>
        </p:blipFill>
        <p:spPr>
          <a:xfrm>
            <a:off x="1298466" y="825500"/>
            <a:ext cx="2705100" cy="5207000"/>
          </a:xfrm>
          <a:prstGeom prst="rect">
            <a:avLst/>
          </a:prstGeom>
        </p:spPr>
      </p:pic>
      <p:sp>
        <p:nvSpPr>
          <p:cNvPr id="5" name="TextBox 4">
            <a:extLst>
              <a:ext uri="{FF2B5EF4-FFF2-40B4-BE49-F238E27FC236}">
                <a16:creationId xmlns:a16="http://schemas.microsoft.com/office/drawing/2014/main" id="{14E8086F-AC91-3358-F934-0CC583E6FA81}"/>
              </a:ext>
            </a:extLst>
          </p:cNvPr>
          <p:cNvSpPr txBox="1"/>
          <p:nvPr/>
        </p:nvSpPr>
        <p:spPr>
          <a:xfrm flipH="1">
            <a:off x="825636" y="204138"/>
            <a:ext cx="4469720" cy="369332"/>
          </a:xfrm>
          <a:prstGeom prst="rect">
            <a:avLst/>
          </a:prstGeom>
          <a:noFill/>
        </p:spPr>
        <p:txBody>
          <a:bodyPr wrap="square" rtlCol="0">
            <a:spAutoFit/>
          </a:bodyPr>
          <a:lstStyle/>
          <a:p>
            <a:r>
              <a:rPr lang="en-GB">
                <a:solidFill>
                  <a:schemeClr val="accent4"/>
                </a:solidFill>
              </a:rPr>
              <a:t>Update Arrival details</a:t>
            </a:r>
          </a:p>
        </p:txBody>
      </p:sp>
    </p:spTree>
    <p:extLst>
      <p:ext uri="{BB962C8B-B14F-4D97-AF65-F5344CB8AC3E}">
        <p14:creationId xmlns:p14="http://schemas.microsoft.com/office/powerpoint/2010/main" val="302779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EB8E8E-2964-A1F2-2242-D2C884D3F660}"/>
              </a:ext>
            </a:extLst>
          </p:cNvPr>
          <p:cNvSpPr>
            <a:spLocks noGrp="1"/>
          </p:cNvSpPr>
          <p:nvPr>
            <p:ph type="sldNum" sz="quarter" idx="15"/>
          </p:nvPr>
        </p:nvSpPr>
        <p:spPr/>
        <p:txBody>
          <a:bodyPr/>
          <a:lstStyle/>
          <a:p>
            <a:fld id="{229EAAAC-928A-40C1-AC39-D34FD1799CA9}" type="slidenum">
              <a:rPr lang="en-GB" smtClean="0"/>
              <a:pPr/>
              <a:t>24</a:t>
            </a:fld>
            <a:endParaRPr lang="en-GB"/>
          </a:p>
        </p:txBody>
      </p:sp>
      <p:pic>
        <p:nvPicPr>
          <p:cNvPr id="4" name="Picture 3">
            <a:extLst>
              <a:ext uri="{FF2B5EF4-FFF2-40B4-BE49-F238E27FC236}">
                <a16:creationId xmlns:a16="http://schemas.microsoft.com/office/drawing/2014/main" id="{318E186F-C585-F0C7-DE4D-0187202D11CE}"/>
              </a:ext>
            </a:extLst>
          </p:cNvPr>
          <p:cNvPicPr>
            <a:picLocks noChangeAspect="1"/>
          </p:cNvPicPr>
          <p:nvPr/>
        </p:nvPicPr>
        <p:blipFill rotWithShape="1">
          <a:blip r:embed="rId2"/>
          <a:srcRect l="32604" t="23889" r="45105"/>
          <a:stretch/>
        </p:blipFill>
        <p:spPr>
          <a:xfrm>
            <a:off x="1280073" y="819150"/>
            <a:ext cx="2717800" cy="5219700"/>
          </a:xfrm>
          <a:prstGeom prst="rect">
            <a:avLst/>
          </a:prstGeom>
        </p:spPr>
      </p:pic>
      <p:sp>
        <p:nvSpPr>
          <p:cNvPr id="5" name="TextBox 4">
            <a:extLst>
              <a:ext uri="{FF2B5EF4-FFF2-40B4-BE49-F238E27FC236}">
                <a16:creationId xmlns:a16="http://schemas.microsoft.com/office/drawing/2014/main" id="{179B499E-D488-24D8-858E-95278D810E91}"/>
              </a:ext>
            </a:extLst>
          </p:cNvPr>
          <p:cNvSpPr txBox="1"/>
          <p:nvPr/>
        </p:nvSpPr>
        <p:spPr>
          <a:xfrm flipH="1">
            <a:off x="825636" y="204138"/>
            <a:ext cx="6133964" cy="369332"/>
          </a:xfrm>
          <a:prstGeom prst="rect">
            <a:avLst/>
          </a:prstGeom>
          <a:noFill/>
        </p:spPr>
        <p:txBody>
          <a:bodyPr wrap="square" rtlCol="0">
            <a:spAutoFit/>
          </a:bodyPr>
          <a:lstStyle/>
          <a:p>
            <a:r>
              <a:rPr lang="en-GB">
                <a:solidFill>
                  <a:schemeClr val="accent4"/>
                </a:solidFill>
              </a:rPr>
              <a:t>Fill Investigation Form details</a:t>
            </a:r>
          </a:p>
        </p:txBody>
      </p:sp>
    </p:spTree>
    <p:extLst>
      <p:ext uri="{BB962C8B-B14F-4D97-AF65-F5344CB8AC3E}">
        <p14:creationId xmlns:p14="http://schemas.microsoft.com/office/powerpoint/2010/main" val="3997350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A398C7-5CD9-05A5-40F4-6BD9A09FAE3B}"/>
              </a:ext>
            </a:extLst>
          </p:cNvPr>
          <p:cNvSpPr>
            <a:spLocks noGrp="1"/>
          </p:cNvSpPr>
          <p:nvPr>
            <p:ph type="sldNum" sz="quarter" idx="15"/>
          </p:nvPr>
        </p:nvSpPr>
        <p:spPr/>
        <p:txBody>
          <a:bodyPr/>
          <a:lstStyle/>
          <a:p>
            <a:fld id="{229EAAAC-928A-40C1-AC39-D34FD1799CA9}" type="slidenum">
              <a:rPr lang="en-GB" smtClean="0"/>
              <a:pPr/>
              <a:t>25</a:t>
            </a:fld>
            <a:endParaRPr lang="en-GB"/>
          </a:p>
        </p:txBody>
      </p:sp>
      <p:pic>
        <p:nvPicPr>
          <p:cNvPr id="4" name="Picture 3">
            <a:extLst>
              <a:ext uri="{FF2B5EF4-FFF2-40B4-BE49-F238E27FC236}">
                <a16:creationId xmlns:a16="http://schemas.microsoft.com/office/drawing/2014/main" id="{03352E72-36B6-F891-6B8D-0DB0919D050D}"/>
              </a:ext>
            </a:extLst>
          </p:cNvPr>
          <p:cNvPicPr>
            <a:picLocks noChangeAspect="1"/>
          </p:cNvPicPr>
          <p:nvPr/>
        </p:nvPicPr>
        <p:blipFill rotWithShape="1">
          <a:blip r:embed="rId2"/>
          <a:srcRect l="32708" t="25556" r="45209" b="6296"/>
          <a:stretch/>
        </p:blipFill>
        <p:spPr>
          <a:xfrm>
            <a:off x="1200218" y="1092200"/>
            <a:ext cx="2692400" cy="4673600"/>
          </a:xfrm>
          <a:prstGeom prst="rect">
            <a:avLst/>
          </a:prstGeom>
        </p:spPr>
      </p:pic>
      <p:sp>
        <p:nvSpPr>
          <p:cNvPr id="5" name="TextBox 4">
            <a:extLst>
              <a:ext uri="{FF2B5EF4-FFF2-40B4-BE49-F238E27FC236}">
                <a16:creationId xmlns:a16="http://schemas.microsoft.com/office/drawing/2014/main" id="{4AAC2D94-E358-A689-D4FC-143C12F958E9}"/>
              </a:ext>
            </a:extLst>
          </p:cNvPr>
          <p:cNvSpPr txBox="1"/>
          <p:nvPr/>
        </p:nvSpPr>
        <p:spPr>
          <a:xfrm flipH="1">
            <a:off x="825636" y="204138"/>
            <a:ext cx="6133964" cy="369332"/>
          </a:xfrm>
          <a:prstGeom prst="rect">
            <a:avLst/>
          </a:prstGeom>
          <a:noFill/>
        </p:spPr>
        <p:txBody>
          <a:bodyPr wrap="square" rtlCol="0">
            <a:spAutoFit/>
          </a:bodyPr>
          <a:lstStyle/>
          <a:p>
            <a:r>
              <a:rPr lang="en-GB">
                <a:solidFill>
                  <a:schemeClr val="accent4"/>
                </a:solidFill>
              </a:rPr>
              <a:t>Search Asset to update correct Asset details</a:t>
            </a:r>
          </a:p>
        </p:txBody>
      </p:sp>
      <p:pic>
        <p:nvPicPr>
          <p:cNvPr id="6" name="Picture 5">
            <a:extLst>
              <a:ext uri="{FF2B5EF4-FFF2-40B4-BE49-F238E27FC236}">
                <a16:creationId xmlns:a16="http://schemas.microsoft.com/office/drawing/2014/main" id="{F1FC3C74-7296-C348-FFB2-762FF0D749E5}"/>
              </a:ext>
            </a:extLst>
          </p:cNvPr>
          <p:cNvPicPr>
            <a:picLocks noChangeAspect="1"/>
          </p:cNvPicPr>
          <p:nvPr/>
        </p:nvPicPr>
        <p:blipFill rotWithShape="1">
          <a:blip r:embed="rId3"/>
          <a:srcRect l="33333" t="24042" r="45417" b="7809"/>
          <a:stretch/>
        </p:blipFill>
        <p:spPr>
          <a:xfrm>
            <a:off x="5664200" y="1092200"/>
            <a:ext cx="2590800" cy="4673600"/>
          </a:xfrm>
          <a:prstGeom prst="rect">
            <a:avLst/>
          </a:prstGeom>
        </p:spPr>
      </p:pic>
    </p:spTree>
    <p:extLst>
      <p:ext uri="{BB962C8B-B14F-4D97-AF65-F5344CB8AC3E}">
        <p14:creationId xmlns:p14="http://schemas.microsoft.com/office/powerpoint/2010/main" val="912954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01038-C11F-B960-C7F7-4602B60C3F46}"/>
              </a:ext>
            </a:extLst>
          </p:cNvPr>
          <p:cNvSpPr>
            <a:spLocks noGrp="1"/>
          </p:cNvSpPr>
          <p:nvPr>
            <p:ph type="sldNum" sz="quarter" idx="15"/>
          </p:nvPr>
        </p:nvSpPr>
        <p:spPr/>
        <p:txBody>
          <a:bodyPr/>
          <a:lstStyle/>
          <a:p>
            <a:fld id="{229EAAAC-928A-40C1-AC39-D34FD1799CA9}" type="slidenum">
              <a:rPr lang="en-GB" smtClean="0"/>
              <a:pPr/>
              <a:t>26</a:t>
            </a:fld>
            <a:endParaRPr lang="en-GB"/>
          </a:p>
        </p:txBody>
      </p:sp>
      <p:pic>
        <p:nvPicPr>
          <p:cNvPr id="4" name="Picture 3">
            <a:extLst>
              <a:ext uri="{FF2B5EF4-FFF2-40B4-BE49-F238E27FC236}">
                <a16:creationId xmlns:a16="http://schemas.microsoft.com/office/drawing/2014/main" id="{F00DD237-E9C6-6456-0F4B-F3F27E62674B}"/>
              </a:ext>
            </a:extLst>
          </p:cNvPr>
          <p:cNvPicPr>
            <a:picLocks noChangeAspect="1"/>
          </p:cNvPicPr>
          <p:nvPr/>
        </p:nvPicPr>
        <p:blipFill rotWithShape="1">
          <a:blip r:embed="rId2"/>
          <a:srcRect l="32708" t="23704" r="45625"/>
          <a:stretch/>
        </p:blipFill>
        <p:spPr>
          <a:xfrm>
            <a:off x="987534" y="901009"/>
            <a:ext cx="2641600" cy="5232400"/>
          </a:xfrm>
          <a:prstGeom prst="rect">
            <a:avLst/>
          </a:prstGeom>
        </p:spPr>
      </p:pic>
      <p:sp>
        <p:nvSpPr>
          <p:cNvPr id="5" name="TextBox 4">
            <a:extLst>
              <a:ext uri="{FF2B5EF4-FFF2-40B4-BE49-F238E27FC236}">
                <a16:creationId xmlns:a16="http://schemas.microsoft.com/office/drawing/2014/main" id="{91EEA327-4B7B-A56C-CF1A-2A96FBE7D3A3}"/>
              </a:ext>
            </a:extLst>
          </p:cNvPr>
          <p:cNvSpPr txBox="1"/>
          <p:nvPr/>
        </p:nvSpPr>
        <p:spPr>
          <a:xfrm flipH="1">
            <a:off x="825636" y="204138"/>
            <a:ext cx="6133964" cy="369332"/>
          </a:xfrm>
          <a:prstGeom prst="rect">
            <a:avLst/>
          </a:prstGeom>
          <a:noFill/>
        </p:spPr>
        <p:txBody>
          <a:bodyPr wrap="square" rtlCol="0">
            <a:spAutoFit/>
          </a:bodyPr>
          <a:lstStyle/>
          <a:p>
            <a:r>
              <a:rPr lang="en-GB">
                <a:solidFill>
                  <a:schemeClr val="accent4"/>
                </a:solidFill>
              </a:rPr>
              <a:t>Add FEMCA data and photos</a:t>
            </a:r>
          </a:p>
        </p:txBody>
      </p:sp>
      <p:pic>
        <p:nvPicPr>
          <p:cNvPr id="6" name="Picture 5">
            <a:extLst>
              <a:ext uri="{FF2B5EF4-FFF2-40B4-BE49-F238E27FC236}">
                <a16:creationId xmlns:a16="http://schemas.microsoft.com/office/drawing/2014/main" id="{58B6914B-8DCC-A0AF-E3CE-E81FE8A76DB5}"/>
              </a:ext>
            </a:extLst>
          </p:cNvPr>
          <p:cNvPicPr>
            <a:picLocks noChangeAspect="1"/>
          </p:cNvPicPr>
          <p:nvPr/>
        </p:nvPicPr>
        <p:blipFill rotWithShape="1">
          <a:blip r:embed="rId3"/>
          <a:srcRect l="32292" t="23148" r="45208"/>
          <a:stretch/>
        </p:blipFill>
        <p:spPr>
          <a:xfrm>
            <a:off x="4724400" y="901009"/>
            <a:ext cx="2743200" cy="5270500"/>
          </a:xfrm>
          <a:prstGeom prst="rect">
            <a:avLst/>
          </a:prstGeom>
        </p:spPr>
      </p:pic>
    </p:spTree>
    <p:extLst>
      <p:ext uri="{BB962C8B-B14F-4D97-AF65-F5344CB8AC3E}">
        <p14:creationId xmlns:p14="http://schemas.microsoft.com/office/powerpoint/2010/main" val="791022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6CC038-78EA-35CE-CA5E-7624978EF404}"/>
              </a:ext>
            </a:extLst>
          </p:cNvPr>
          <p:cNvSpPr>
            <a:spLocks noGrp="1"/>
          </p:cNvSpPr>
          <p:nvPr>
            <p:ph type="sldNum" sz="quarter" idx="15"/>
          </p:nvPr>
        </p:nvSpPr>
        <p:spPr/>
        <p:txBody>
          <a:bodyPr/>
          <a:lstStyle/>
          <a:p>
            <a:fld id="{229EAAAC-928A-40C1-AC39-D34FD1799CA9}" type="slidenum">
              <a:rPr lang="en-GB" smtClean="0"/>
              <a:pPr/>
              <a:t>27</a:t>
            </a:fld>
            <a:endParaRPr lang="en-GB"/>
          </a:p>
        </p:txBody>
      </p:sp>
      <p:pic>
        <p:nvPicPr>
          <p:cNvPr id="4" name="Picture 3">
            <a:extLst>
              <a:ext uri="{FF2B5EF4-FFF2-40B4-BE49-F238E27FC236}">
                <a16:creationId xmlns:a16="http://schemas.microsoft.com/office/drawing/2014/main" id="{3A73CA8C-CFD3-4E1A-79BA-8BFE5061F1D1}"/>
              </a:ext>
            </a:extLst>
          </p:cNvPr>
          <p:cNvPicPr>
            <a:picLocks noChangeAspect="1"/>
          </p:cNvPicPr>
          <p:nvPr/>
        </p:nvPicPr>
        <p:blipFill rotWithShape="1">
          <a:blip r:embed="rId2"/>
          <a:srcRect l="32813" t="23889" r="45416"/>
          <a:stretch/>
        </p:blipFill>
        <p:spPr>
          <a:xfrm>
            <a:off x="1238318" y="724557"/>
            <a:ext cx="2654300" cy="5219700"/>
          </a:xfrm>
          <a:prstGeom prst="rect">
            <a:avLst/>
          </a:prstGeom>
        </p:spPr>
      </p:pic>
      <p:sp>
        <p:nvSpPr>
          <p:cNvPr id="5" name="TextBox 4">
            <a:extLst>
              <a:ext uri="{FF2B5EF4-FFF2-40B4-BE49-F238E27FC236}">
                <a16:creationId xmlns:a16="http://schemas.microsoft.com/office/drawing/2014/main" id="{3A12DD2F-347B-C358-0225-D5DE67D107B7}"/>
              </a:ext>
            </a:extLst>
          </p:cNvPr>
          <p:cNvSpPr txBox="1"/>
          <p:nvPr/>
        </p:nvSpPr>
        <p:spPr>
          <a:xfrm flipH="1">
            <a:off x="825636" y="204138"/>
            <a:ext cx="6133964" cy="369332"/>
          </a:xfrm>
          <a:prstGeom prst="rect">
            <a:avLst/>
          </a:prstGeom>
          <a:noFill/>
        </p:spPr>
        <p:txBody>
          <a:bodyPr wrap="square" rtlCol="0">
            <a:spAutoFit/>
          </a:bodyPr>
          <a:lstStyle/>
          <a:p>
            <a:r>
              <a:rPr lang="en-GB">
                <a:solidFill>
                  <a:schemeClr val="accent4"/>
                </a:solidFill>
              </a:rPr>
              <a:t>Complete Remediation Form details</a:t>
            </a:r>
          </a:p>
        </p:txBody>
      </p:sp>
    </p:spTree>
    <p:extLst>
      <p:ext uri="{BB962C8B-B14F-4D97-AF65-F5344CB8AC3E}">
        <p14:creationId xmlns:p14="http://schemas.microsoft.com/office/powerpoint/2010/main" val="3710558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1E0302-EB3E-9917-A9BC-56D62BD8C2A3}"/>
              </a:ext>
            </a:extLst>
          </p:cNvPr>
          <p:cNvSpPr>
            <a:spLocks noGrp="1"/>
          </p:cNvSpPr>
          <p:nvPr>
            <p:ph type="sldNum" sz="quarter" idx="15"/>
          </p:nvPr>
        </p:nvSpPr>
        <p:spPr/>
        <p:txBody>
          <a:bodyPr/>
          <a:lstStyle/>
          <a:p>
            <a:fld id="{229EAAAC-928A-40C1-AC39-D34FD1799CA9}" type="slidenum">
              <a:rPr lang="en-GB" smtClean="0"/>
              <a:pPr/>
              <a:t>28</a:t>
            </a:fld>
            <a:endParaRPr lang="en-GB"/>
          </a:p>
        </p:txBody>
      </p:sp>
      <p:pic>
        <p:nvPicPr>
          <p:cNvPr id="6" name="Picture 5">
            <a:extLst>
              <a:ext uri="{FF2B5EF4-FFF2-40B4-BE49-F238E27FC236}">
                <a16:creationId xmlns:a16="http://schemas.microsoft.com/office/drawing/2014/main" id="{82F85986-55CE-7C3E-33EB-96587DD7AD17}"/>
              </a:ext>
            </a:extLst>
          </p:cNvPr>
          <p:cNvPicPr>
            <a:picLocks noChangeAspect="1"/>
          </p:cNvPicPr>
          <p:nvPr/>
        </p:nvPicPr>
        <p:blipFill rotWithShape="1">
          <a:blip r:embed="rId2"/>
          <a:srcRect l="33125" t="24074" r="45625"/>
          <a:stretch/>
        </p:blipFill>
        <p:spPr>
          <a:xfrm>
            <a:off x="1132052" y="825500"/>
            <a:ext cx="2590800" cy="5207000"/>
          </a:xfrm>
          <a:prstGeom prst="rect">
            <a:avLst/>
          </a:prstGeom>
        </p:spPr>
      </p:pic>
      <p:pic>
        <p:nvPicPr>
          <p:cNvPr id="7" name="Picture 6">
            <a:extLst>
              <a:ext uri="{FF2B5EF4-FFF2-40B4-BE49-F238E27FC236}">
                <a16:creationId xmlns:a16="http://schemas.microsoft.com/office/drawing/2014/main" id="{F2A3E623-0ABF-C20B-DEBC-5BA2B5DCD68A}"/>
              </a:ext>
            </a:extLst>
          </p:cNvPr>
          <p:cNvPicPr>
            <a:picLocks noChangeAspect="1"/>
          </p:cNvPicPr>
          <p:nvPr/>
        </p:nvPicPr>
        <p:blipFill rotWithShape="1">
          <a:blip r:embed="rId3"/>
          <a:srcRect l="32500" t="23704" r="45104"/>
          <a:stretch/>
        </p:blipFill>
        <p:spPr>
          <a:xfrm>
            <a:off x="6276471" y="812800"/>
            <a:ext cx="2730500" cy="5232400"/>
          </a:xfrm>
          <a:prstGeom prst="rect">
            <a:avLst/>
          </a:prstGeom>
        </p:spPr>
      </p:pic>
      <p:sp>
        <p:nvSpPr>
          <p:cNvPr id="8" name="TextBox 7">
            <a:extLst>
              <a:ext uri="{FF2B5EF4-FFF2-40B4-BE49-F238E27FC236}">
                <a16:creationId xmlns:a16="http://schemas.microsoft.com/office/drawing/2014/main" id="{EBBF602D-5D5F-7BEF-1ECD-6D3C2386734B}"/>
              </a:ext>
            </a:extLst>
          </p:cNvPr>
          <p:cNvSpPr txBox="1"/>
          <p:nvPr/>
        </p:nvSpPr>
        <p:spPr>
          <a:xfrm flipH="1">
            <a:off x="825636" y="204139"/>
            <a:ext cx="9067664" cy="369332"/>
          </a:xfrm>
          <a:prstGeom prst="rect">
            <a:avLst/>
          </a:prstGeom>
          <a:noFill/>
        </p:spPr>
        <p:txBody>
          <a:bodyPr wrap="square" rtlCol="0">
            <a:spAutoFit/>
          </a:bodyPr>
          <a:lstStyle/>
          <a:p>
            <a:r>
              <a:rPr lang="en-GB">
                <a:solidFill>
                  <a:schemeClr val="accent4"/>
                </a:solidFill>
              </a:rPr>
              <a:t>Complete Remediation Form details :Work Performed and Further Work Required</a:t>
            </a:r>
          </a:p>
        </p:txBody>
      </p:sp>
    </p:spTree>
    <p:extLst>
      <p:ext uri="{BB962C8B-B14F-4D97-AF65-F5344CB8AC3E}">
        <p14:creationId xmlns:p14="http://schemas.microsoft.com/office/powerpoint/2010/main" val="1901954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FF5398-7FDF-CB5B-2DFF-CA031DC1B8E8}"/>
              </a:ext>
            </a:extLst>
          </p:cNvPr>
          <p:cNvSpPr>
            <a:spLocks noGrp="1"/>
          </p:cNvSpPr>
          <p:nvPr>
            <p:ph type="sldNum" sz="quarter" idx="15"/>
          </p:nvPr>
        </p:nvSpPr>
        <p:spPr/>
        <p:txBody>
          <a:bodyPr/>
          <a:lstStyle/>
          <a:p>
            <a:fld id="{229EAAAC-928A-40C1-AC39-D34FD1799CA9}" type="slidenum">
              <a:rPr lang="en-GB" smtClean="0"/>
              <a:pPr/>
              <a:t>29</a:t>
            </a:fld>
            <a:endParaRPr lang="en-GB"/>
          </a:p>
        </p:txBody>
      </p:sp>
      <p:pic>
        <p:nvPicPr>
          <p:cNvPr id="4" name="Picture 3">
            <a:extLst>
              <a:ext uri="{FF2B5EF4-FFF2-40B4-BE49-F238E27FC236}">
                <a16:creationId xmlns:a16="http://schemas.microsoft.com/office/drawing/2014/main" id="{5E710D08-684D-F16D-CF22-DBDA9199316C}"/>
              </a:ext>
            </a:extLst>
          </p:cNvPr>
          <p:cNvPicPr>
            <a:picLocks noChangeAspect="1"/>
          </p:cNvPicPr>
          <p:nvPr/>
        </p:nvPicPr>
        <p:blipFill rotWithShape="1">
          <a:blip r:embed="rId2"/>
          <a:srcRect l="33125" t="23981" r="45417"/>
          <a:stretch/>
        </p:blipFill>
        <p:spPr>
          <a:xfrm>
            <a:off x="1020817" y="1009650"/>
            <a:ext cx="2616200" cy="5213350"/>
          </a:xfrm>
          <a:prstGeom prst="rect">
            <a:avLst/>
          </a:prstGeom>
        </p:spPr>
      </p:pic>
      <p:pic>
        <p:nvPicPr>
          <p:cNvPr id="5" name="Picture 4">
            <a:extLst>
              <a:ext uri="{FF2B5EF4-FFF2-40B4-BE49-F238E27FC236}">
                <a16:creationId xmlns:a16="http://schemas.microsoft.com/office/drawing/2014/main" id="{AC0FA4FB-D9B4-CF78-5758-66161D3A14AB}"/>
              </a:ext>
            </a:extLst>
          </p:cNvPr>
          <p:cNvPicPr>
            <a:picLocks noChangeAspect="1"/>
          </p:cNvPicPr>
          <p:nvPr/>
        </p:nvPicPr>
        <p:blipFill rotWithShape="1">
          <a:blip r:embed="rId3"/>
          <a:srcRect l="32396" t="24074" r="44792"/>
          <a:stretch/>
        </p:blipFill>
        <p:spPr>
          <a:xfrm>
            <a:off x="4066671" y="1022350"/>
            <a:ext cx="2781300" cy="5207000"/>
          </a:xfrm>
          <a:prstGeom prst="rect">
            <a:avLst/>
          </a:prstGeom>
        </p:spPr>
      </p:pic>
      <p:sp>
        <p:nvSpPr>
          <p:cNvPr id="6" name="TextBox 5">
            <a:extLst>
              <a:ext uri="{FF2B5EF4-FFF2-40B4-BE49-F238E27FC236}">
                <a16:creationId xmlns:a16="http://schemas.microsoft.com/office/drawing/2014/main" id="{07E6D9D7-79C8-E0DA-143F-6E46A5A602EF}"/>
              </a:ext>
            </a:extLst>
          </p:cNvPr>
          <p:cNvSpPr txBox="1"/>
          <p:nvPr/>
        </p:nvSpPr>
        <p:spPr>
          <a:xfrm flipH="1">
            <a:off x="825636" y="204139"/>
            <a:ext cx="9067664" cy="369332"/>
          </a:xfrm>
          <a:prstGeom prst="rect">
            <a:avLst/>
          </a:prstGeom>
          <a:noFill/>
        </p:spPr>
        <p:txBody>
          <a:bodyPr wrap="square" rtlCol="0">
            <a:spAutoFit/>
          </a:bodyPr>
          <a:lstStyle/>
          <a:p>
            <a:r>
              <a:rPr lang="en-GB">
                <a:solidFill>
                  <a:schemeClr val="accent4"/>
                </a:solidFill>
              </a:rPr>
              <a:t>Submit Failure Assignment</a:t>
            </a:r>
          </a:p>
        </p:txBody>
      </p:sp>
      <p:pic>
        <p:nvPicPr>
          <p:cNvPr id="7" name="Picture 6">
            <a:extLst>
              <a:ext uri="{FF2B5EF4-FFF2-40B4-BE49-F238E27FC236}">
                <a16:creationId xmlns:a16="http://schemas.microsoft.com/office/drawing/2014/main" id="{B551A303-A1CE-97E0-5877-942EBB1E52EA}"/>
              </a:ext>
            </a:extLst>
          </p:cNvPr>
          <p:cNvPicPr>
            <a:picLocks noChangeAspect="1"/>
          </p:cNvPicPr>
          <p:nvPr/>
        </p:nvPicPr>
        <p:blipFill rotWithShape="1">
          <a:blip r:embed="rId4"/>
          <a:srcRect l="32813" t="23889" r="45416"/>
          <a:stretch/>
        </p:blipFill>
        <p:spPr>
          <a:xfrm>
            <a:off x="7493000" y="1009650"/>
            <a:ext cx="2654300" cy="5219700"/>
          </a:xfrm>
          <a:prstGeom prst="rect">
            <a:avLst/>
          </a:prstGeom>
        </p:spPr>
      </p:pic>
    </p:spTree>
    <p:extLst>
      <p:ext uri="{BB962C8B-B14F-4D97-AF65-F5344CB8AC3E}">
        <p14:creationId xmlns:p14="http://schemas.microsoft.com/office/powerpoint/2010/main" val="2598023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F62108-FCED-6879-48E4-B48C04B67433}"/>
              </a:ext>
            </a:extLst>
          </p:cNvPr>
          <p:cNvSpPr>
            <a:spLocks noGrp="1"/>
          </p:cNvSpPr>
          <p:nvPr>
            <p:ph type="sldNum" sz="quarter" idx="15"/>
          </p:nvPr>
        </p:nvSpPr>
        <p:spPr/>
        <p:txBody>
          <a:bodyPr/>
          <a:lstStyle/>
          <a:p>
            <a:fld id="{229EAAAC-928A-40C1-AC39-D34FD1799CA9}" type="slidenum">
              <a:rPr lang="en-GB" smtClean="0"/>
              <a:pPr/>
              <a:t>3</a:t>
            </a:fld>
            <a:endParaRPr lang="en-GB"/>
          </a:p>
        </p:txBody>
      </p:sp>
      <p:sp>
        <p:nvSpPr>
          <p:cNvPr id="3" name="Text Placeholder 2">
            <a:extLst>
              <a:ext uri="{FF2B5EF4-FFF2-40B4-BE49-F238E27FC236}">
                <a16:creationId xmlns:a16="http://schemas.microsoft.com/office/drawing/2014/main" id="{C11C0393-866F-ECC1-FB92-785D9487B169}"/>
              </a:ext>
            </a:extLst>
          </p:cNvPr>
          <p:cNvSpPr>
            <a:spLocks noGrp="1"/>
          </p:cNvSpPr>
          <p:nvPr>
            <p:ph type="body" sz="quarter" idx="10"/>
          </p:nvPr>
        </p:nvSpPr>
        <p:spPr>
          <a:xfrm>
            <a:off x="3614171" y="1501151"/>
            <a:ext cx="5365442" cy="4320073"/>
          </a:xfrm>
        </p:spPr>
        <p:txBody>
          <a:bodyPr>
            <a:normAutofit/>
          </a:bodyPr>
          <a:lstStyle/>
          <a:p>
            <a:r>
              <a:rPr lang="en-GB" sz="3600" b="1"/>
              <a:t>Business Objectives, Scope &amp; Personas </a:t>
            </a:r>
          </a:p>
        </p:txBody>
      </p:sp>
    </p:spTree>
    <p:extLst>
      <p:ext uri="{BB962C8B-B14F-4D97-AF65-F5344CB8AC3E}">
        <p14:creationId xmlns:p14="http://schemas.microsoft.com/office/powerpoint/2010/main" val="4043854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F62108-FCED-6879-48E4-B48C04B67433}"/>
              </a:ext>
            </a:extLst>
          </p:cNvPr>
          <p:cNvSpPr>
            <a:spLocks noGrp="1"/>
          </p:cNvSpPr>
          <p:nvPr>
            <p:ph type="sldNum" sz="quarter" idx="15"/>
          </p:nvPr>
        </p:nvSpPr>
        <p:spPr/>
        <p:txBody>
          <a:bodyPr/>
          <a:lstStyle/>
          <a:p>
            <a:fld id="{229EAAAC-928A-40C1-AC39-D34FD1799CA9}" type="slidenum">
              <a:rPr lang="en-GB" smtClean="0"/>
              <a:pPr/>
              <a:t>30</a:t>
            </a:fld>
            <a:endParaRPr lang="en-GB"/>
          </a:p>
        </p:txBody>
      </p:sp>
      <p:sp>
        <p:nvSpPr>
          <p:cNvPr id="3" name="Text Placeholder 2">
            <a:extLst>
              <a:ext uri="{FF2B5EF4-FFF2-40B4-BE49-F238E27FC236}">
                <a16:creationId xmlns:a16="http://schemas.microsoft.com/office/drawing/2014/main" id="{C11C0393-866F-ECC1-FB92-785D9487B169}"/>
              </a:ext>
            </a:extLst>
          </p:cNvPr>
          <p:cNvSpPr>
            <a:spLocks noGrp="1"/>
          </p:cNvSpPr>
          <p:nvPr>
            <p:ph type="body" sz="quarter" idx="10"/>
          </p:nvPr>
        </p:nvSpPr>
        <p:spPr/>
        <p:txBody>
          <a:bodyPr>
            <a:normAutofit/>
          </a:bodyPr>
          <a:lstStyle/>
          <a:p>
            <a:r>
              <a:rPr lang="en-GB" sz="3600" b="1"/>
              <a:t>MYIM Portal</a:t>
            </a:r>
          </a:p>
        </p:txBody>
      </p:sp>
    </p:spTree>
    <p:extLst>
      <p:ext uri="{BB962C8B-B14F-4D97-AF65-F5344CB8AC3E}">
        <p14:creationId xmlns:p14="http://schemas.microsoft.com/office/powerpoint/2010/main" val="3429995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17EB67-FE1C-6954-8A68-08D0940019BE}"/>
              </a:ext>
            </a:extLst>
          </p:cNvPr>
          <p:cNvSpPr>
            <a:spLocks noGrp="1"/>
          </p:cNvSpPr>
          <p:nvPr>
            <p:ph type="sldNum" sz="quarter" idx="15"/>
          </p:nvPr>
        </p:nvSpPr>
        <p:spPr/>
        <p:txBody>
          <a:bodyPr/>
          <a:lstStyle/>
          <a:p>
            <a:fld id="{229EAAAC-928A-40C1-AC39-D34FD1799CA9}" type="slidenum">
              <a:rPr lang="en-GB" smtClean="0"/>
              <a:pPr/>
              <a:t>31</a:t>
            </a:fld>
            <a:endParaRPr lang="en-GB"/>
          </a:p>
        </p:txBody>
      </p:sp>
      <p:pic>
        <p:nvPicPr>
          <p:cNvPr id="4" name="Picture 3">
            <a:extLst>
              <a:ext uri="{FF2B5EF4-FFF2-40B4-BE49-F238E27FC236}">
                <a16:creationId xmlns:a16="http://schemas.microsoft.com/office/drawing/2014/main" id="{10BBAF37-20E9-2907-AA20-DF0CA382D7CA}"/>
              </a:ext>
            </a:extLst>
          </p:cNvPr>
          <p:cNvPicPr>
            <a:picLocks noChangeAspect="1"/>
          </p:cNvPicPr>
          <p:nvPr/>
        </p:nvPicPr>
        <p:blipFill>
          <a:blip r:embed="rId2"/>
          <a:stretch>
            <a:fillRect/>
          </a:stretch>
        </p:blipFill>
        <p:spPr>
          <a:xfrm>
            <a:off x="1147818" y="818951"/>
            <a:ext cx="9728200" cy="5472113"/>
          </a:xfrm>
          <a:prstGeom prst="rect">
            <a:avLst/>
          </a:prstGeom>
        </p:spPr>
      </p:pic>
      <p:sp>
        <p:nvSpPr>
          <p:cNvPr id="5" name="TextBox 4">
            <a:extLst>
              <a:ext uri="{FF2B5EF4-FFF2-40B4-BE49-F238E27FC236}">
                <a16:creationId xmlns:a16="http://schemas.microsoft.com/office/drawing/2014/main" id="{A1DAE608-2A87-0FC3-A58C-17D342322DC0}"/>
              </a:ext>
            </a:extLst>
          </p:cNvPr>
          <p:cNvSpPr txBox="1"/>
          <p:nvPr/>
        </p:nvSpPr>
        <p:spPr>
          <a:xfrm flipH="1">
            <a:off x="825636" y="204139"/>
            <a:ext cx="9067664" cy="369332"/>
          </a:xfrm>
          <a:prstGeom prst="rect">
            <a:avLst/>
          </a:prstGeom>
          <a:noFill/>
        </p:spPr>
        <p:txBody>
          <a:bodyPr wrap="square" rtlCol="0">
            <a:spAutoFit/>
          </a:bodyPr>
          <a:lstStyle/>
          <a:p>
            <a:r>
              <a:rPr lang="en-GB">
                <a:solidFill>
                  <a:schemeClr val="accent4"/>
                </a:solidFill>
              </a:rPr>
              <a:t>Failure ID on MYIM Portal</a:t>
            </a:r>
          </a:p>
        </p:txBody>
      </p:sp>
    </p:spTree>
    <p:extLst>
      <p:ext uri="{BB962C8B-B14F-4D97-AF65-F5344CB8AC3E}">
        <p14:creationId xmlns:p14="http://schemas.microsoft.com/office/powerpoint/2010/main" val="2948906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E63AEF-56B1-AADA-C5E4-07DBA33C8B23}"/>
              </a:ext>
            </a:extLst>
          </p:cNvPr>
          <p:cNvSpPr>
            <a:spLocks noGrp="1"/>
          </p:cNvSpPr>
          <p:nvPr>
            <p:ph type="sldNum" sz="quarter" idx="15"/>
          </p:nvPr>
        </p:nvSpPr>
        <p:spPr/>
        <p:txBody>
          <a:bodyPr/>
          <a:lstStyle/>
          <a:p>
            <a:fld id="{229EAAAC-928A-40C1-AC39-D34FD1799CA9}" type="slidenum">
              <a:rPr lang="en-GB" smtClean="0"/>
              <a:pPr/>
              <a:t>32</a:t>
            </a:fld>
            <a:endParaRPr lang="en-GB"/>
          </a:p>
        </p:txBody>
      </p:sp>
      <p:pic>
        <p:nvPicPr>
          <p:cNvPr id="6" name="Picture 5">
            <a:extLst>
              <a:ext uri="{FF2B5EF4-FFF2-40B4-BE49-F238E27FC236}">
                <a16:creationId xmlns:a16="http://schemas.microsoft.com/office/drawing/2014/main" id="{A7DB89DD-07DB-2021-6D04-8B1DBCB6D996}"/>
              </a:ext>
            </a:extLst>
          </p:cNvPr>
          <p:cNvPicPr>
            <a:picLocks noChangeAspect="1"/>
          </p:cNvPicPr>
          <p:nvPr/>
        </p:nvPicPr>
        <p:blipFill>
          <a:blip r:embed="rId2"/>
          <a:stretch>
            <a:fillRect/>
          </a:stretch>
        </p:blipFill>
        <p:spPr>
          <a:xfrm>
            <a:off x="1485900" y="1074977"/>
            <a:ext cx="9702800" cy="5457825"/>
          </a:xfrm>
          <a:prstGeom prst="rect">
            <a:avLst/>
          </a:prstGeom>
        </p:spPr>
      </p:pic>
      <p:sp>
        <p:nvSpPr>
          <p:cNvPr id="7" name="TextBox 6">
            <a:extLst>
              <a:ext uri="{FF2B5EF4-FFF2-40B4-BE49-F238E27FC236}">
                <a16:creationId xmlns:a16="http://schemas.microsoft.com/office/drawing/2014/main" id="{E7516AB6-DD5B-BE78-E4B0-9808C99A653F}"/>
              </a:ext>
            </a:extLst>
          </p:cNvPr>
          <p:cNvSpPr txBox="1"/>
          <p:nvPr/>
        </p:nvSpPr>
        <p:spPr>
          <a:xfrm flipH="1">
            <a:off x="825636" y="204139"/>
            <a:ext cx="9067664" cy="369332"/>
          </a:xfrm>
          <a:prstGeom prst="rect">
            <a:avLst/>
          </a:prstGeom>
          <a:noFill/>
        </p:spPr>
        <p:txBody>
          <a:bodyPr wrap="square" rtlCol="0">
            <a:spAutoFit/>
          </a:bodyPr>
          <a:lstStyle/>
          <a:p>
            <a:r>
              <a:rPr lang="en-GB">
                <a:solidFill>
                  <a:schemeClr val="accent4"/>
                </a:solidFill>
              </a:rPr>
              <a:t>Failure details on MYIM Portal</a:t>
            </a:r>
          </a:p>
        </p:txBody>
      </p:sp>
    </p:spTree>
    <p:extLst>
      <p:ext uri="{BB962C8B-B14F-4D97-AF65-F5344CB8AC3E}">
        <p14:creationId xmlns:p14="http://schemas.microsoft.com/office/powerpoint/2010/main" val="25600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4F5746-367A-8CCC-6F29-EC8CA60F4311}"/>
              </a:ext>
            </a:extLst>
          </p:cNvPr>
          <p:cNvSpPr>
            <a:spLocks noGrp="1"/>
          </p:cNvSpPr>
          <p:nvPr>
            <p:ph type="sldNum" sz="quarter" idx="15"/>
          </p:nvPr>
        </p:nvSpPr>
        <p:spPr/>
        <p:txBody>
          <a:bodyPr/>
          <a:lstStyle/>
          <a:p>
            <a:fld id="{229EAAAC-928A-40C1-AC39-D34FD1799CA9}" type="slidenum">
              <a:rPr lang="en-GB" smtClean="0"/>
              <a:pPr/>
              <a:t>33</a:t>
            </a:fld>
            <a:endParaRPr lang="en-GB"/>
          </a:p>
        </p:txBody>
      </p:sp>
      <p:pic>
        <p:nvPicPr>
          <p:cNvPr id="4" name="Picture 3">
            <a:extLst>
              <a:ext uri="{FF2B5EF4-FFF2-40B4-BE49-F238E27FC236}">
                <a16:creationId xmlns:a16="http://schemas.microsoft.com/office/drawing/2014/main" id="{42D25B7F-5643-61ED-7912-A3179DE8AF01}"/>
              </a:ext>
            </a:extLst>
          </p:cNvPr>
          <p:cNvPicPr>
            <a:picLocks noChangeAspect="1"/>
          </p:cNvPicPr>
          <p:nvPr/>
        </p:nvPicPr>
        <p:blipFill>
          <a:blip r:embed="rId2"/>
          <a:stretch>
            <a:fillRect/>
          </a:stretch>
        </p:blipFill>
        <p:spPr>
          <a:xfrm>
            <a:off x="1465843" y="820736"/>
            <a:ext cx="9626600" cy="5414963"/>
          </a:xfrm>
          <a:prstGeom prst="rect">
            <a:avLst/>
          </a:prstGeom>
        </p:spPr>
      </p:pic>
      <p:sp>
        <p:nvSpPr>
          <p:cNvPr id="5" name="TextBox 4">
            <a:extLst>
              <a:ext uri="{FF2B5EF4-FFF2-40B4-BE49-F238E27FC236}">
                <a16:creationId xmlns:a16="http://schemas.microsoft.com/office/drawing/2014/main" id="{A51509F1-2103-A8D9-E307-7AF5C86EC367}"/>
              </a:ext>
            </a:extLst>
          </p:cNvPr>
          <p:cNvSpPr txBox="1"/>
          <p:nvPr/>
        </p:nvSpPr>
        <p:spPr>
          <a:xfrm flipH="1">
            <a:off x="825636" y="204139"/>
            <a:ext cx="9067664" cy="369332"/>
          </a:xfrm>
          <a:prstGeom prst="rect">
            <a:avLst/>
          </a:prstGeom>
          <a:noFill/>
        </p:spPr>
        <p:txBody>
          <a:bodyPr wrap="square" rtlCol="0">
            <a:spAutoFit/>
          </a:bodyPr>
          <a:lstStyle/>
          <a:p>
            <a:r>
              <a:rPr lang="en-GB">
                <a:solidFill>
                  <a:schemeClr val="accent4"/>
                </a:solidFill>
              </a:rPr>
              <a:t>Submitted Form details visible on MYIM Portal</a:t>
            </a:r>
          </a:p>
        </p:txBody>
      </p:sp>
    </p:spTree>
    <p:extLst>
      <p:ext uri="{BB962C8B-B14F-4D97-AF65-F5344CB8AC3E}">
        <p14:creationId xmlns:p14="http://schemas.microsoft.com/office/powerpoint/2010/main" val="1962181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6EF626-0532-39C7-7949-64E5694A0459}"/>
              </a:ext>
            </a:extLst>
          </p:cNvPr>
          <p:cNvSpPr>
            <a:spLocks noGrp="1"/>
          </p:cNvSpPr>
          <p:nvPr>
            <p:ph type="sldNum" sz="quarter" idx="15"/>
          </p:nvPr>
        </p:nvSpPr>
        <p:spPr/>
        <p:txBody>
          <a:bodyPr/>
          <a:lstStyle/>
          <a:p>
            <a:fld id="{229EAAAC-928A-40C1-AC39-D34FD1799CA9}" type="slidenum">
              <a:rPr lang="en-GB" smtClean="0"/>
              <a:pPr/>
              <a:t>34</a:t>
            </a:fld>
            <a:endParaRPr lang="en-GB"/>
          </a:p>
        </p:txBody>
      </p:sp>
      <p:pic>
        <p:nvPicPr>
          <p:cNvPr id="4" name="Picture 3">
            <a:extLst>
              <a:ext uri="{FF2B5EF4-FFF2-40B4-BE49-F238E27FC236}">
                <a16:creationId xmlns:a16="http://schemas.microsoft.com/office/drawing/2014/main" id="{71B98B73-476D-1B50-0F78-33894E005FCB}"/>
              </a:ext>
            </a:extLst>
          </p:cNvPr>
          <p:cNvPicPr>
            <a:picLocks noChangeAspect="1"/>
          </p:cNvPicPr>
          <p:nvPr/>
        </p:nvPicPr>
        <p:blipFill>
          <a:blip r:embed="rId2"/>
          <a:stretch>
            <a:fillRect/>
          </a:stretch>
        </p:blipFill>
        <p:spPr>
          <a:xfrm>
            <a:off x="1128977" y="781310"/>
            <a:ext cx="10388600" cy="5843588"/>
          </a:xfrm>
          <a:prstGeom prst="rect">
            <a:avLst/>
          </a:prstGeom>
        </p:spPr>
      </p:pic>
      <p:sp>
        <p:nvSpPr>
          <p:cNvPr id="5" name="TextBox 4">
            <a:extLst>
              <a:ext uri="{FF2B5EF4-FFF2-40B4-BE49-F238E27FC236}">
                <a16:creationId xmlns:a16="http://schemas.microsoft.com/office/drawing/2014/main" id="{5D0340EF-2F51-B158-183C-AF186E325583}"/>
              </a:ext>
            </a:extLst>
          </p:cNvPr>
          <p:cNvSpPr txBox="1"/>
          <p:nvPr/>
        </p:nvSpPr>
        <p:spPr>
          <a:xfrm flipH="1">
            <a:off x="825636" y="204139"/>
            <a:ext cx="9067664" cy="369332"/>
          </a:xfrm>
          <a:prstGeom prst="rect">
            <a:avLst/>
          </a:prstGeom>
          <a:noFill/>
        </p:spPr>
        <p:txBody>
          <a:bodyPr wrap="square" rtlCol="0">
            <a:spAutoFit/>
          </a:bodyPr>
          <a:lstStyle/>
          <a:p>
            <a:r>
              <a:rPr lang="en-GB">
                <a:solidFill>
                  <a:schemeClr val="accent4"/>
                </a:solidFill>
              </a:rPr>
              <a:t>Close Failure on MYIM Portal</a:t>
            </a:r>
          </a:p>
        </p:txBody>
      </p:sp>
    </p:spTree>
    <p:extLst>
      <p:ext uri="{BB962C8B-B14F-4D97-AF65-F5344CB8AC3E}">
        <p14:creationId xmlns:p14="http://schemas.microsoft.com/office/powerpoint/2010/main" val="1492758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F62108-FCED-6879-48E4-B48C04B67433}"/>
              </a:ext>
            </a:extLst>
          </p:cNvPr>
          <p:cNvSpPr>
            <a:spLocks noGrp="1"/>
          </p:cNvSpPr>
          <p:nvPr>
            <p:ph type="sldNum" sz="quarter" idx="15"/>
          </p:nvPr>
        </p:nvSpPr>
        <p:spPr/>
        <p:txBody>
          <a:bodyPr/>
          <a:lstStyle/>
          <a:p>
            <a:fld id="{229EAAAC-928A-40C1-AC39-D34FD1799CA9}" type="slidenum">
              <a:rPr lang="en-GB" smtClean="0"/>
              <a:pPr/>
              <a:t>35</a:t>
            </a:fld>
            <a:endParaRPr lang="en-GB"/>
          </a:p>
        </p:txBody>
      </p:sp>
      <p:sp>
        <p:nvSpPr>
          <p:cNvPr id="3" name="Text Placeholder 2">
            <a:extLst>
              <a:ext uri="{FF2B5EF4-FFF2-40B4-BE49-F238E27FC236}">
                <a16:creationId xmlns:a16="http://schemas.microsoft.com/office/drawing/2014/main" id="{C11C0393-866F-ECC1-FB92-785D9487B169}"/>
              </a:ext>
            </a:extLst>
          </p:cNvPr>
          <p:cNvSpPr>
            <a:spLocks noGrp="1"/>
          </p:cNvSpPr>
          <p:nvPr>
            <p:ph type="body" sz="quarter" idx="10"/>
          </p:nvPr>
        </p:nvSpPr>
        <p:spPr/>
        <p:txBody>
          <a:bodyPr>
            <a:normAutofit/>
          </a:bodyPr>
          <a:lstStyle/>
          <a:p>
            <a:r>
              <a:rPr lang="en-GB" sz="3600" b="1"/>
              <a:t>MWM Portal</a:t>
            </a:r>
          </a:p>
        </p:txBody>
      </p:sp>
    </p:spTree>
    <p:extLst>
      <p:ext uri="{BB962C8B-B14F-4D97-AF65-F5344CB8AC3E}">
        <p14:creationId xmlns:p14="http://schemas.microsoft.com/office/powerpoint/2010/main" val="3511147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1416BEA1-9F4F-75B1-E357-D5266D886C81}"/>
              </a:ext>
            </a:extLst>
          </p:cNvPr>
          <p:cNvSpPr/>
          <p:nvPr/>
        </p:nvSpPr>
        <p:spPr>
          <a:xfrm>
            <a:off x="1204332" y="1550020"/>
            <a:ext cx="10326029" cy="42040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36</a:t>
            </a:fld>
            <a:endParaRPr lang="en-GB"/>
          </a:p>
        </p:txBody>
      </p:sp>
      <p:sp>
        <p:nvSpPr>
          <p:cNvPr id="3" name="Rectangle: Rounded Corners 2">
            <a:extLst>
              <a:ext uri="{FF2B5EF4-FFF2-40B4-BE49-F238E27FC236}">
                <a16:creationId xmlns:a16="http://schemas.microsoft.com/office/drawing/2014/main" id="{F5D0AC4E-9817-0DBA-1AAD-1E40DD27D55A}"/>
              </a:ext>
            </a:extLst>
          </p:cNvPr>
          <p:cNvSpPr/>
          <p:nvPr/>
        </p:nvSpPr>
        <p:spPr>
          <a:xfrm>
            <a:off x="1418897" y="2414971"/>
            <a:ext cx="1387614" cy="81070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Call comes in and Controller Create Failure in MYIM</a:t>
            </a:r>
          </a:p>
        </p:txBody>
      </p:sp>
      <p:sp>
        <p:nvSpPr>
          <p:cNvPr id="4" name="Rectangle: Rounded Corners 3">
            <a:extLst>
              <a:ext uri="{FF2B5EF4-FFF2-40B4-BE49-F238E27FC236}">
                <a16:creationId xmlns:a16="http://schemas.microsoft.com/office/drawing/2014/main" id="{16384D63-F659-D1EA-1F45-91D043D74B1A}"/>
              </a:ext>
            </a:extLst>
          </p:cNvPr>
          <p:cNvSpPr/>
          <p:nvPr/>
        </p:nvSpPr>
        <p:spPr>
          <a:xfrm>
            <a:off x="3750762" y="2414971"/>
            <a:ext cx="1121790" cy="81070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Controller Assigns Failure ID to a Team</a:t>
            </a:r>
          </a:p>
        </p:txBody>
      </p:sp>
      <p:sp>
        <p:nvSpPr>
          <p:cNvPr id="5" name="Rectangle: Rounded Corners 4">
            <a:extLst>
              <a:ext uri="{FF2B5EF4-FFF2-40B4-BE49-F238E27FC236}">
                <a16:creationId xmlns:a16="http://schemas.microsoft.com/office/drawing/2014/main" id="{1E9F8EDA-7712-D5C2-8230-F806BDFFD342}"/>
              </a:ext>
            </a:extLst>
          </p:cNvPr>
          <p:cNvSpPr/>
          <p:nvPr/>
        </p:nvSpPr>
        <p:spPr>
          <a:xfrm>
            <a:off x="5816803" y="2414970"/>
            <a:ext cx="1121790" cy="810705"/>
          </a:xfrm>
          <a:prstGeom prst="roundRect">
            <a:avLst/>
          </a:prstGeom>
          <a:solidFill>
            <a:srgbClr val="8989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Failure ID Available On MyWork App</a:t>
            </a:r>
          </a:p>
        </p:txBody>
      </p:sp>
      <p:sp>
        <p:nvSpPr>
          <p:cNvPr id="6" name="Rectangle: Rounded Corners 5">
            <a:extLst>
              <a:ext uri="{FF2B5EF4-FFF2-40B4-BE49-F238E27FC236}">
                <a16:creationId xmlns:a16="http://schemas.microsoft.com/office/drawing/2014/main" id="{CE6420BA-EC43-E92F-85F3-15147C01195A}"/>
              </a:ext>
            </a:extLst>
          </p:cNvPr>
          <p:cNvSpPr/>
          <p:nvPr/>
        </p:nvSpPr>
        <p:spPr>
          <a:xfrm>
            <a:off x="7882844" y="2414971"/>
            <a:ext cx="1121790" cy="810705"/>
          </a:xfrm>
          <a:prstGeom prst="roundRect">
            <a:avLst/>
          </a:prstGeom>
          <a:solidFill>
            <a:srgbClr val="8989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Review Failure On App</a:t>
            </a:r>
          </a:p>
        </p:txBody>
      </p:sp>
      <p:sp>
        <p:nvSpPr>
          <p:cNvPr id="7" name="Rectangle: Rounded Corners 6">
            <a:extLst>
              <a:ext uri="{FF2B5EF4-FFF2-40B4-BE49-F238E27FC236}">
                <a16:creationId xmlns:a16="http://schemas.microsoft.com/office/drawing/2014/main" id="{A9CF2EC6-7157-31DC-4B8D-900F120BC9A1}"/>
              </a:ext>
            </a:extLst>
          </p:cNvPr>
          <p:cNvSpPr/>
          <p:nvPr/>
        </p:nvSpPr>
        <p:spPr>
          <a:xfrm>
            <a:off x="9948885" y="2414971"/>
            <a:ext cx="1121790" cy="810705"/>
          </a:xfrm>
          <a:prstGeom prst="roundRect">
            <a:avLst/>
          </a:prstGeom>
          <a:solidFill>
            <a:srgbClr val="8989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Close Failure on MyWork App</a:t>
            </a:r>
          </a:p>
        </p:txBody>
      </p:sp>
      <p:sp>
        <p:nvSpPr>
          <p:cNvPr id="8" name="Rectangle: Rounded Corners 7">
            <a:extLst>
              <a:ext uri="{FF2B5EF4-FFF2-40B4-BE49-F238E27FC236}">
                <a16:creationId xmlns:a16="http://schemas.microsoft.com/office/drawing/2014/main" id="{9E1BE268-115E-B758-F4CA-CFB53C84C83B}"/>
              </a:ext>
            </a:extLst>
          </p:cNvPr>
          <p:cNvSpPr/>
          <p:nvPr/>
        </p:nvSpPr>
        <p:spPr>
          <a:xfrm>
            <a:off x="1418897" y="4141647"/>
            <a:ext cx="1387614" cy="81070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Review Failure Closure on MyWork Portal</a:t>
            </a:r>
          </a:p>
        </p:txBody>
      </p:sp>
      <p:sp>
        <p:nvSpPr>
          <p:cNvPr id="9" name="Rectangle: Rounded Corners 8">
            <a:extLst>
              <a:ext uri="{FF2B5EF4-FFF2-40B4-BE49-F238E27FC236}">
                <a16:creationId xmlns:a16="http://schemas.microsoft.com/office/drawing/2014/main" id="{2625C025-6497-D46B-B778-6A640378CD19}"/>
              </a:ext>
            </a:extLst>
          </p:cNvPr>
          <p:cNvSpPr/>
          <p:nvPr/>
        </p:nvSpPr>
        <p:spPr>
          <a:xfrm>
            <a:off x="3750762" y="4141646"/>
            <a:ext cx="1357113" cy="81070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t>Approve Failure Form on </a:t>
            </a:r>
            <a:r>
              <a:rPr lang="en-GB" sz="1200" err="1"/>
              <a:t>MyWork</a:t>
            </a:r>
            <a:r>
              <a:rPr lang="en-GB" sz="1200"/>
              <a:t> Manager</a:t>
            </a:r>
          </a:p>
        </p:txBody>
      </p:sp>
      <p:sp>
        <p:nvSpPr>
          <p:cNvPr id="10" name="Rectangle: Rounded Corners 9">
            <a:extLst>
              <a:ext uri="{FF2B5EF4-FFF2-40B4-BE49-F238E27FC236}">
                <a16:creationId xmlns:a16="http://schemas.microsoft.com/office/drawing/2014/main" id="{DA60FD3B-E23D-E847-5CAC-951908AA6712}"/>
              </a:ext>
            </a:extLst>
          </p:cNvPr>
          <p:cNvSpPr/>
          <p:nvPr/>
        </p:nvSpPr>
        <p:spPr>
          <a:xfrm>
            <a:off x="5816803" y="4141645"/>
            <a:ext cx="2085494" cy="81070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t>Failure Form moved to Processed State and Submitted in Ellipse</a:t>
            </a:r>
          </a:p>
        </p:txBody>
      </p:sp>
      <p:cxnSp>
        <p:nvCxnSpPr>
          <p:cNvPr id="13" name="Straight Arrow Connector 12">
            <a:extLst>
              <a:ext uri="{FF2B5EF4-FFF2-40B4-BE49-F238E27FC236}">
                <a16:creationId xmlns:a16="http://schemas.microsoft.com/office/drawing/2014/main" id="{0C1F200B-AD07-3B2D-ECC0-5DFA3044B61C}"/>
              </a:ext>
            </a:extLst>
          </p:cNvPr>
          <p:cNvCxnSpPr>
            <a:cxnSpLocks/>
            <a:stCxn id="3" idx="3"/>
            <a:endCxn id="4" idx="1"/>
          </p:cNvCxnSpPr>
          <p:nvPr/>
        </p:nvCxnSpPr>
        <p:spPr>
          <a:xfrm>
            <a:off x="2806511" y="2820324"/>
            <a:ext cx="9442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B81FB25-7275-A7DC-65A7-B9F5EA03B30B}"/>
              </a:ext>
            </a:extLst>
          </p:cNvPr>
          <p:cNvCxnSpPr>
            <a:stCxn id="4" idx="3"/>
            <a:endCxn id="5" idx="1"/>
          </p:cNvCxnSpPr>
          <p:nvPr/>
        </p:nvCxnSpPr>
        <p:spPr>
          <a:xfrm flipV="1">
            <a:off x="4872552" y="2820323"/>
            <a:ext cx="94425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15C1E03-C2BD-21CD-7DE0-F18A2C9D52A9}"/>
              </a:ext>
            </a:extLst>
          </p:cNvPr>
          <p:cNvCxnSpPr>
            <a:cxnSpLocks/>
            <a:stCxn id="5" idx="3"/>
            <a:endCxn id="6" idx="1"/>
          </p:cNvCxnSpPr>
          <p:nvPr/>
        </p:nvCxnSpPr>
        <p:spPr>
          <a:xfrm>
            <a:off x="6938593" y="2820323"/>
            <a:ext cx="94425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8B3B24A-AC83-60AA-D031-EA6F0102BC45}"/>
              </a:ext>
            </a:extLst>
          </p:cNvPr>
          <p:cNvCxnSpPr>
            <a:cxnSpLocks/>
          </p:cNvCxnSpPr>
          <p:nvPr/>
        </p:nvCxnSpPr>
        <p:spPr>
          <a:xfrm>
            <a:off x="9004634" y="2820323"/>
            <a:ext cx="94425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530B6F4-2526-0B0B-CE7E-757564F3C343}"/>
              </a:ext>
            </a:extLst>
          </p:cNvPr>
          <p:cNvCxnSpPr>
            <a:cxnSpLocks/>
            <a:stCxn id="8" idx="3"/>
            <a:endCxn id="9" idx="1"/>
          </p:cNvCxnSpPr>
          <p:nvPr/>
        </p:nvCxnSpPr>
        <p:spPr>
          <a:xfrm flipV="1">
            <a:off x="2806511" y="4546999"/>
            <a:ext cx="94425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9076957-4ECC-BD1C-E6D8-ED9048A1B840}"/>
              </a:ext>
            </a:extLst>
          </p:cNvPr>
          <p:cNvCxnSpPr>
            <a:cxnSpLocks/>
            <a:stCxn id="9" idx="3"/>
            <a:endCxn id="10" idx="1"/>
          </p:cNvCxnSpPr>
          <p:nvPr/>
        </p:nvCxnSpPr>
        <p:spPr>
          <a:xfrm flipV="1">
            <a:off x="5107875" y="4546998"/>
            <a:ext cx="70892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A0484B47-EFD1-53E3-31AA-EF383808BEB6}"/>
              </a:ext>
            </a:extLst>
          </p:cNvPr>
          <p:cNvCxnSpPr>
            <a:cxnSpLocks/>
            <a:stCxn id="7" idx="2"/>
            <a:endCxn id="8" idx="0"/>
          </p:cNvCxnSpPr>
          <p:nvPr/>
        </p:nvCxnSpPr>
        <p:spPr>
          <a:xfrm rot="5400000">
            <a:off x="5853257" y="-514877"/>
            <a:ext cx="915971" cy="839707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9766677-CE09-1BC5-EF70-2BD0A50BDD33}"/>
              </a:ext>
            </a:extLst>
          </p:cNvPr>
          <p:cNvSpPr txBox="1"/>
          <p:nvPr/>
        </p:nvSpPr>
        <p:spPr>
          <a:xfrm flipH="1">
            <a:off x="1204331" y="358063"/>
            <a:ext cx="9064275" cy="738664"/>
          </a:xfrm>
          <a:prstGeom prst="rect">
            <a:avLst/>
          </a:prstGeom>
          <a:noFill/>
        </p:spPr>
        <p:txBody>
          <a:bodyPr wrap="square" rtlCol="0">
            <a:spAutoFit/>
          </a:bodyPr>
          <a:lstStyle/>
          <a:p>
            <a:r>
              <a:rPr lang="en-GB" b="1">
                <a:solidFill>
                  <a:schemeClr val="bg1">
                    <a:lumMod val="65000"/>
                  </a:schemeClr>
                </a:solidFill>
              </a:rPr>
              <a:t>End to End flow – </a:t>
            </a:r>
          </a:p>
          <a:p>
            <a:r>
              <a:rPr lang="en-GB" sz="2400" b="1"/>
              <a:t>Failure Creation on MYIM to Approval on MWM Portal</a:t>
            </a:r>
          </a:p>
        </p:txBody>
      </p:sp>
    </p:spTree>
    <p:extLst>
      <p:ext uri="{BB962C8B-B14F-4D97-AF65-F5344CB8AC3E}">
        <p14:creationId xmlns:p14="http://schemas.microsoft.com/office/powerpoint/2010/main" val="2746482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9B7588-8AE9-DF55-88C9-87F2E936B1D1}"/>
              </a:ext>
            </a:extLst>
          </p:cNvPr>
          <p:cNvSpPr>
            <a:spLocks noGrp="1"/>
          </p:cNvSpPr>
          <p:nvPr>
            <p:ph type="sldNum" sz="quarter" idx="15"/>
          </p:nvPr>
        </p:nvSpPr>
        <p:spPr/>
        <p:txBody>
          <a:bodyPr/>
          <a:lstStyle/>
          <a:p>
            <a:fld id="{229EAAAC-928A-40C1-AC39-D34FD1799CA9}" type="slidenum">
              <a:rPr lang="en-GB" smtClean="0"/>
              <a:pPr/>
              <a:t>37</a:t>
            </a:fld>
            <a:endParaRPr lang="en-GB"/>
          </a:p>
        </p:txBody>
      </p:sp>
      <p:pic>
        <p:nvPicPr>
          <p:cNvPr id="3074" name="Picture 2" descr="image">
            <a:extLst>
              <a:ext uri="{FF2B5EF4-FFF2-40B4-BE49-F238E27FC236}">
                <a16:creationId xmlns:a16="http://schemas.microsoft.com/office/drawing/2014/main" id="{D23087A9-63DF-1D81-880E-CEBFABECC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577" y="674927"/>
            <a:ext cx="10414000" cy="58578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1A6C4E4-B983-839E-D637-042C4B1728C6}"/>
              </a:ext>
            </a:extLst>
          </p:cNvPr>
          <p:cNvSpPr txBox="1"/>
          <p:nvPr/>
        </p:nvSpPr>
        <p:spPr>
          <a:xfrm flipH="1">
            <a:off x="825636" y="204139"/>
            <a:ext cx="9067664" cy="369332"/>
          </a:xfrm>
          <a:prstGeom prst="rect">
            <a:avLst/>
          </a:prstGeom>
          <a:noFill/>
        </p:spPr>
        <p:txBody>
          <a:bodyPr wrap="square" rtlCol="0">
            <a:spAutoFit/>
          </a:bodyPr>
          <a:lstStyle/>
          <a:p>
            <a:r>
              <a:rPr lang="en-GB">
                <a:solidFill>
                  <a:schemeClr val="accent4"/>
                </a:solidFill>
              </a:rPr>
              <a:t>Failure form visible in MWM Portal –List view </a:t>
            </a:r>
          </a:p>
        </p:txBody>
      </p:sp>
    </p:spTree>
    <p:extLst>
      <p:ext uri="{BB962C8B-B14F-4D97-AF65-F5344CB8AC3E}">
        <p14:creationId xmlns:p14="http://schemas.microsoft.com/office/powerpoint/2010/main" val="2597493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4F9DB6-539C-AD78-BA79-94E44CBBF42E}"/>
              </a:ext>
            </a:extLst>
          </p:cNvPr>
          <p:cNvSpPr>
            <a:spLocks noGrp="1"/>
          </p:cNvSpPr>
          <p:nvPr>
            <p:ph type="sldNum" sz="quarter" idx="15"/>
          </p:nvPr>
        </p:nvSpPr>
        <p:spPr/>
        <p:txBody>
          <a:bodyPr/>
          <a:lstStyle/>
          <a:p>
            <a:fld id="{229EAAAC-928A-40C1-AC39-D34FD1799CA9}" type="slidenum">
              <a:rPr lang="en-GB" smtClean="0"/>
              <a:pPr/>
              <a:t>38</a:t>
            </a:fld>
            <a:endParaRPr lang="en-GB"/>
          </a:p>
        </p:txBody>
      </p:sp>
      <p:pic>
        <p:nvPicPr>
          <p:cNvPr id="4" name="Picture 3">
            <a:extLst>
              <a:ext uri="{FF2B5EF4-FFF2-40B4-BE49-F238E27FC236}">
                <a16:creationId xmlns:a16="http://schemas.microsoft.com/office/drawing/2014/main" id="{0C449C7E-1DDF-2BD8-3CCD-E26E9A0A9B36}"/>
              </a:ext>
            </a:extLst>
          </p:cNvPr>
          <p:cNvPicPr>
            <a:picLocks noChangeAspect="1"/>
          </p:cNvPicPr>
          <p:nvPr/>
        </p:nvPicPr>
        <p:blipFill>
          <a:blip r:embed="rId2"/>
          <a:stretch>
            <a:fillRect/>
          </a:stretch>
        </p:blipFill>
        <p:spPr>
          <a:xfrm>
            <a:off x="1181100" y="789227"/>
            <a:ext cx="10210800" cy="5743575"/>
          </a:xfrm>
          <a:prstGeom prst="rect">
            <a:avLst/>
          </a:prstGeom>
        </p:spPr>
      </p:pic>
      <p:sp>
        <p:nvSpPr>
          <p:cNvPr id="5" name="TextBox 4">
            <a:extLst>
              <a:ext uri="{FF2B5EF4-FFF2-40B4-BE49-F238E27FC236}">
                <a16:creationId xmlns:a16="http://schemas.microsoft.com/office/drawing/2014/main" id="{F3DD6C9A-7103-D102-D48A-26FFBEBBED60}"/>
              </a:ext>
            </a:extLst>
          </p:cNvPr>
          <p:cNvSpPr txBox="1"/>
          <p:nvPr/>
        </p:nvSpPr>
        <p:spPr>
          <a:xfrm flipH="1">
            <a:off x="825636" y="204139"/>
            <a:ext cx="9067664" cy="369332"/>
          </a:xfrm>
          <a:prstGeom prst="rect">
            <a:avLst/>
          </a:prstGeom>
          <a:noFill/>
        </p:spPr>
        <p:txBody>
          <a:bodyPr wrap="square" rtlCol="0">
            <a:spAutoFit/>
          </a:bodyPr>
          <a:lstStyle/>
          <a:p>
            <a:r>
              <a:rPr lang="en-GB">
                <a:solidFill>
                  <a:schemeClr val="accent4"/>
                </a:solidFill>
              </a:rPr>
              <a:t>Failure form visible in MWM Portal – Form Details view</a:t>
            </a:r>
          </a:p>
        </p:txBody>
      </p:sp>
    </p:spTree>
    <p:extLst>
      <p:ext uri="{BB962C8B-B14F-4D97-AF65-F5344CB8AC3E}">
        <p14:creationId xmlns:p14="http://schemas.microsoft.com/office/powerpoint/2010/main" val="2136561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AF722A-6629-D87D-9AC9-94C37AD285BF}"/>
              </a:ext>
            </a:extLst>
          </p:cNvPr>
          <p:cNvSpPr>
            <a:spLocks noGrp="1"/>
          </p:cNvSpPr>
          <p:nvPr>
            <p:ph type="sldNum" sz="quarter" idx="15"/>
          </p:nvPr>
        </p:nvSpPr>
        <p:spPr/>
        <p:txBody>
          <a:bodyPr/>
          <a:lstStyle/>
          <a:p>
            <a:fld id="{229EAAAC-928A-40C1-AC39-D34FD1799CA9}" type="slidenum">
              <a:rPr lang="en-GB" smtClean="0"/>
              <a:pPr/>
              <a:t>39</a:t>
            </a:fld>
            <a:endParaRPr lang="en-GB"/>
          </a:p>
        </p:txBody>
      </p:sp>
      <p:pic>
        <p:nvPicPr>
          <p:cNvPr id="4" name="Picture 3">
            <a:extLst>
              <a:ext uri="{FF2B5EF4-FFF2-40B4-BE49-F238E27FC236}">
                <a16:creationId xmlns:a16="http://schemas.microsoft.com/office/drawing/2014/main" id="{75A5AD49-0F5F-C110-F4D8-BD3E597DDCA5}"/>
              </a:ext>
            </a:extLst>
          </p:cNvPr>
          <p:cNvPicPr>
            <a:picLocks noChangeAspect="1"/>
          </p:cNvPicPr>
          <p:nvPr/>
        </p:nvPicPr>
        <p:blipFill>
          <a:blip r:embed="rId2"/>
          <a:stretch>
            <a:fillRect/>
          </a:stretch>
        </p:blipFill>
        <p:spPr>
          <a:xfrm>
            <a:off x="1028700" y="694813"/>
            <a:ext cx="10706100" cy="6022181"/>
          </a:xfrm>
          <a:prstGeom prst="rect">
            <a:avLst/>
          </a:prstGeom>
        </p:spPr>
      </p:pic>
      <p:sp>
        <p:nvSpPr>
          <p:cNvPr id="5" name="TextBox 4">
            <a:extLst>
              <a:ext uri="{FF2B5EF4-FFF2-40B4-BE49-F238E27FC236}">
                <a16:creationId xmlns:a16="http://schemas.microsoft.com/office/drawing/2014/main" id="{64A3E5BD-02E5-C2FB-194A-B8DF7A62ADC6}"/>
              </a:ext>
            </a:extLst>
          </p:cNvPr>
          <p:cNvSpPr txBox="1"/>
          <p:nvPr/>
        </p:nvSpPr>
        <p:spPr>
          <a:xfrm flipH="1">
            <a:off x="825636" y="204139"/>
            <a:ext cx="9067664" cy="369332"/>
          </a:xfrm>
          <a:prstGeom prst="rect">
            <a:avLst/>
          </a:prstGeom>
          <a:noFill/>
        </p:spPr>
        <p:txBody>
          <a:bodyPr wrap="square" rtlCol="0">
            <a:spAutoFit/>
          </a:bodyPr>
          <a:lstStyle/>
          <a:p>
            <a:r>
              <a:rPr lang="en-GB">
                <a:solidFill>
                  <a:schemeClr val="accent4"/>
                </a:solidFill>
              </a:rPr>
              <a:t>Failure form visible in MWM Portal – Approved by SM</a:t>
            </a:r>
          </a:p>
        </p:txBody>
      </p:sp>
    </p:spTree>
    <p:extLst>
      <p:ext uri="{BB962C8B-B14F-4D97-AF65-F5344CB8AC3E}">
        <p14:creationId xmlns:p14="http://schemas.microsoft.com/office/powerpoint/2010/main" val="4170510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4CEA75-6D9E-89A3-5B11-CAA99038F5F9}"/>
              </a:ext>
            </a:extLst>
          </p:cNvPr>
          <p:cNvSpPr>
            <a:spLocks noGrp="1"/>
          </p:cNvSpPr>
          <p:nvPr>
            <p:ph type="sldNum" sz="quarter" idx="15"/>
          </p:nvPr>
        </p:nvSpPr>
        <p:spPr/>
        <p:txBody>
          <a:bodyPr/>
          <a:lstStyle/>
          <a:p>
            <a:fld id="{229EAAAC-928A-40C1-AC39-D34FD1799CA9}" type="slidenum">
              <a:rPr lang="en-GB" smtClean="0"/>
              <a:pPr/>
              <a:t>4</a:t>
            </a:fld>
            <a:endParaRPr lang="en-GB"/>
          </a:p>
        </p:txBody>
      </p:sp>
      <p:sp>
        <p:nvSpPr>
          <p:cNvPr id="3" name="TextBox 2">
            <a:extLst>
              <a:ext uri="{FF2B5EF4-FFF2-40B4-BE49-F238E27FC236}">
                <a16:creationId xmlns:a16="http://schemas.microsoft.com/office/drawing/2014/main" id="{E18197DC-945C-4407-CAF1-4B9A0F028505}"/>
              </a:ext>
            </a:extLst>
          </p:cNvPr>
          <p:cNvSpPr txBox="1"/>
          <p:nvPr/>
        </p:nvSpPr>
        <p:spPr>
          <a:xfrm>
            <a:off x="1236357" y="638881"/>
            <a:ext cx="10837418" cy="5893921"/>
          </a:xfrm>
          <a:prstGeom prst="rect">
            <a:avLst/>
          </a:prstGeom>
          <a:noFill/>
        </p:spPr>
        <p:txBody>
          <a:bodyPr wrap="square" lIns="91440" tIns="45720" rIns="91440" bIns="45720" rtlCol="0" anchor="t">
            <a:spAutoFit/>
          </a:bodyPr>
          <a:lstStyle/>
          <a:p>
            <a:pPr>
              <a:spcBef>
                <a:spcPts val="300"/>
              </a:spcBef>
            </a:pPr>
            <a:r>
              <a:rPr lang="en-GB" b="1" dirty="0"/>
              <a:t>Objectives:</a:t>
            </a:r>
          </a:p>
          <a:p>
            <a:pPr marL="285750" lvl="0" indent="-285750">
              <a:spcBef>
                <a:spcPts val="300"/>
              </a:spcBef>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To replacing the current architecture consisting of FMS Central and 9 instances of FMS Local with a browser based web application (</a:t>
            </a:r>
            <a:r>
              <a:rPr lang="en-GB" sz="1800" dirty="0" err="1">
                <a:effectLst/>
                <a:latin typeface="Arial" panose="020B0604020202020204" pitchFamily="34" charset="0"/>
                <a:ea typeface="Times New Roman" panose="02020603050405020304" pitchFamily="18" charset="0"/>
              </a:rPr>
              <a:t>MyIM</a:t>
            </a:r>
            <a:r>
              <a:rPr lang="en-GB" sz="1800" dirty="0">
                <a:effectLst/>
                <a:latin typeface="Arial" panose="020B0604020202020204" pitchFamily="34" charset="0"/>
                <a:ea typeface="Times New Roman" panose="02020603050405020304" pitchFamily="18" charset="0"/>
              </a:rPr>
              <a:t>) for route controllers SINCS users and a common iOS based mobile application for field users. The mobile application capability will be part of Mobile Works Manager (MWM) project </a:t>
            </a:r>
          </a:p>
          <a:p>
            <a:pPr marL="285750" lvl="0" indent="-285750">
              <a:spcBef>
                <a:spcPts val="300"/>
              </a:spcBef>
              <a:buFont typeface="Arial" panose="020B0604020202020204" pitchFamily="34" charset="0"/>
              <a:buChar char="•"/>
            </a:pPr>
            <a:r>
              <a:rPr lang="en-GB" dirty="0">
                <a:latin typeface="Arial" panose="020B0604020202020204" pitchFamily="34" charset="0"/>
                <a:ea typeface="Times New Roman" panose="02020603050405020304" pitchFamily="18" charset="0"/>
              </a:rPr>
              <a:t>Data Migration of Central and local databases</a:t>
            </a:r>
            <a:endParaRPr lang="en-GB" sz="1800" dirty="0">
              <a:effectLst/>
              <a:latin typeface="Arial" panose="020B0604020202020204" pitchFamily="34" charset="0"/>
              <a:ea typeface="Times New Roman" panose="02020603050405020304" pitchFamily="18" charset="0"/>
            </a:endParaRPr>
          </a:p>
          <a:p>
            <a:pPr marL="285750" lvl="0" indent="-285750">
              <a:spcBef>
                <a:spcPts val="300"/>
              </a:spcBef>
              <a:buFont typeface="Arial" panose="020B0604020202020204" pitchFamily="34" charset="0"/>
              <a:buChar char="•"/>
            </a:pPr>
            <a:r>
              <a:rPr lang="en-GB" dirty="0">
                <a:latin typeface="Arial" panose="020B0604020202020204" pitchFamily="34" charset="0"/>
                <a:ea typeface="Times New Roman" panose="02020603050405020304" pitchFamily="18" charset="0"/>
              </a:rPr>
              <a:t>Decommission FMS and the FCL application</a:t>
            </a:r>
            <a:endParaRPr lang="en-GB" sz="1800" dirty="0">
              <a:effectLst/>
              <a:latin typeface="Arial" panose="020B0604020202020204" pitchFamily="34" charset="0"/>
              <a:ea typeface="Times New Roman" panose="02020603050405020304" pitchFamily="18" charset="0"/>
            </a:endParaRPr>
          </a:p>
          <a:p>
            <a:pPr marL="285750" lvl="0" indent="-285750">
              <a:spcBef>
                <a:spcPts val="300"/>
              </a:spcBef>
              <a:buFont typeface="Arial" panose="020B0604020202020204" pitchFamily="34" charset="0"/>
              <a:buChar char="•"/>
            </a:pPr>
            <a:endParaRPr lang="en-GB" b="1" dirty="0">
              <a:latin typeface="Arial" panose="020B0604020202020204" pitchFamily="34" charset="0"/>
              <a:ea typeface="Times New Roman" panose="02020603050405020304" pitchFamily="18" charset="0"/>
            </a:endParaRPr>
          </a:p>
          <a:p>
            <a:pPr marL="285750" lvl="0" indent="-285750">
              <a:spcBef>
                <a:spcPts val="300"/>
              </a:spcBef>
              <a:buFont typeface="Arial" panose="020B0604020202020204" pitchFamily="34" charset="0"/>
              <a:buChar char="•"/>
            </a:pPr>
            <a:r>
              <a:rPr lang="en-GB" b="1" dirty="0">
                <a:latin typeface="Arial" panose="020B0604020202020204" pitchFamily="34" charset="0"/>
                <a:ea typeface="Times New Roman" panose="02020603050405020304" pitchFamily="18" charset="0"/>
              </a:rPr>
              <a:t>Business Processes:</a:t>
            </a:r>
          </a:p>
          <a:p>
            <a:pPr marL="285750" lvl="0" indent="-285750">
              <a:spcAft>
                <a:spcPts val="300"/>
              </a:spcAft>
              <a:buFont typeface="Arial" panose="020B0604020202020204" pitchFamily="34" charset="0"/>
              <a:buChar char="•"/>
            </a:pPr>
            <a:r>
              <a:rPr lang="en-GB" dirty="0">
                <a:latin typeface="Arial" panose="020B0604020202020204" pitchFamily="34" charset="0"/>
                <a:ea typeface="Times New Roman" panose="02020603050405020304" pitchFamily="18" charset="0"/>
              </a:rPr>
              <a:t>Creation of fault records</a:t>
            </a:r>
          </a:p>
          <a:p>
            <a:pPr marL="285750" lvl="0" indent="-285750">
              <a:spcAft>
                <a:spcPts val="300"/>
              </a:spcAft>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Notification of mobile teams</a:t>
            </a:r>
          </a:p>
          <a:p>
            <a:pPr marL="285750" lvl="0" indent="-285750">
              <a:spcAft>
                <a:spcPts val="300"/>
              </a:spcAft>
              <a:buFont typeface="Arial" panose="020B0604020202020204" pitchFamily="34" charset="0"/>
              <a:buChar char="•"/>
            </a:pPr>
            <a:r>
              <a:rPr lang="en-GB" dirty="0">
                <a:latin typeface="Arial" panose="020B0604020202020204" pitchFamily="34" charset="0"/>
                <a:ea typeface="Times New Roman" panose="02020603050405020304" pitchFamily="18" charset="0"/>
              </a:rPr>
              <a:t>Definition of defects and Trust </a:t>
            </a:r>
          </a:p>
          <a:p>
            <a:pPr marL="285750" lvl="0" indent="-285750">
              <a:spcAft>
                <a:spcPts val="300"/>
              </a:spcAft>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SINCS / TINCS</a:t>
            </a:r>
          </a:p>
          <a:p>
            <a:pPr marL="285750" lvl="0" indent="-285750">
              <a:spcAft>
                <a:spcPts val="300"/>
              </a:spcAft>
              <a:buFont typeface="Arial" panose="020B0604020202020204" pitchFamily="34" charset="0"/>
              <a:buChar char="•"/>
            </a:pPr>
            <a:r>
              <a:rPr lang="en-GB" dirty="0">
                <a:latin typeface="Arial" panose="020B0604020202020204" pitchFamily="34" charset="0"/>
                <a:ea typeface="Times New Roman" panose="02020603050405020304" pitchFamily="18" charset="0"/>
              </a:rPr>
              <a:t>Reporting</a:t>
            </a:r>
            <a:endParaRPr lang="en-GB" sz="1800" dirty="0">
              <a:effectLst/>
              <a:latin typeface="Arial" panose="020B0604020202020204" pitchFamily="34" charset="0"/>
              <a:ea typeface="Times New Roman" panose="02020603050405020304" pitchFamily="18" charset="0"/>
            </a:endParaRPr>
          </a:p>
          <a:p>
            <a:pPr marL="342900" lvl="0" indent="-342900">
              <a:spcAft>
                <a:spcPts val="300"/>
              </a:spcAft>
              <a:buFont typeface="Symbol" panose="05050102010706020507" pitchFamily="18" charset="2"/>
              <a:buChar char=""/>
            </a:pPr>
            <a:endParaRPr lang="en-GB" sz="1800" dirty="0">
              <a:effectLst/>
              <a:latin typeface="Arial" panose="020B0604020202020204" pitchFamily="34" charset="0"/>
              <a:ea typeface="Times New Roman" panose="02020603050405020304" pitchFamily="18" charset="0"/>
            </a:endParaRPr>
          </a:p>
          <a:p>
            <a:pPr lvl="0">
              <a:spcAft>
                <a:spcPts val="300"/>
              </a:spcAft>
            </a:pPr>
            <a:r>
              <a:rPr lang="en-GB" b="1" dirty="0">
                <a:latin typeface="Arial" panose="020B0604020202020204" pitchFamily="34" charset="0"/>
                <a:ea typeface="Times New Roman" panose="02020603050405020304" pitchFamily="18" charset="0"/>
              </a:rPr>
              <a:t>Business Users:</a:t>
            </a:r>
          </a:p>
          <a:p>
            <a:pPr marL="285750" lvl="0" indent="-285750">
              <a:spcAft>
                <a:spcPts val="300"/>
              </a:spcAft>
              <a:buFont typeface="Arial" panose="020B0604020202020204" pitchFamily="34" charset="0"/>
              <a:buChar char="•"/>
            </a:pPr>
            <a:r>
              <a:rPr lang="en-GB" dirty="0">
                <a:latin typeface="Arial" panose="020B0604020202020204" pitchFamily="34" charset="0"/>
                <a:ea typeface="Times New Roman" panose="02020603050405020304" pitchFamily="18" charset="0"/>
              </a:rPr>
              <a:t>Mobile Work Teams (15K)</a:t>
            </a:r>
          </a:p>
          <a:p>
            <a:pPr marL="285750" lvl="0" indent="-285750">
              <a:spcAft>
                <a:spcPts val="300"/>
              </a:spcAft>
              <a:buFont typeface="Arial" panose="020B0604020202020204" pitchFamily="34" charset="0"/>
              <a:buChar char="•"/>
            </a:pPr>
            <a:r>
              <a:rPr lang="en-GB" dirty="0">
                <a:latin typeface="Arial" panose="020B0604020202020204" pitchFamily="34" charset="0"/>
                <a:ea typeface="Times New Roman" panose="02020603050405020304" pitchFamily="18" charset="0"/>
              </a:rPr>
              <a:t>Controllers (1.5K)</a:t>
            </a:r>
          </a:p>
          <a:p>
            <a:pPr marL="285750" lvl="0" indent="-285750">
              <a:spcAft>
                <a:spcPts val="300"/>
              </a:spcAft>
              <a:buFont typeface="Arial" panose="020B0604020202020204" pitchFamily="34" charset="0"/>
              <a:buChar char="•"/>
            </a:pPr>
            <a:r>
              <a:rPr lang="en-GB" dirty="0">
                <a:latin typeface="Arial" panose="020B0604020202020204" pitchFamily="34" charset="0"/>
                <a:ea typeface="Times New Roman" panose="02020603050405020304" pitchFamily="18" charset="0"/>
              </a:rPr>
              <a:t>SINCS (0.1 K)</a:t>
            </a:r>
            <a:endParaRPr lang="en-GB" dirty="0"/>
          </a:p>
        </p:txBody>
      </p:sp>
    </p:spTree>
    <p:extLst>
      <p:ext uri="{BB962C8B-B14F-4D97-AF65-F5344CB8AC3E}">
        <p14:creationId xmlns:p14="http://schemas.microsoft.com/office/powerpoint/2010/main" val="1885195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51CDB6-D970-CDCF-FA95-600B4253FED9}"/>
              </a:ext>
            </a:extLst>
          </p:cNvPr>
          <p:cNvSpPr>
            <a:spLocks noGrp="1"/>
          </p:cNvSpPr>
          <p:nvPr>
            <p:ph type="sldNum" sz="quarter" idx="15"/>
          </p:nvPr>
        </p:nvSpPr>
        <p:spPr/>
        <p:txBody>
          <a:bodyPr/>
          <a:lstStyle/>
          <a:p>
            <a:fld id="{229EAAAC-928A-40C1-AC39-D34FD1799CA9}" type="slidenum">
              <a:rPr lang="en-GB" smtClean="0"/>
              <a:pPr/>
              <a:t>40</a:t>
            </a:fld>
            <a:endParaRPr lang="en-GB"/>
          </a:p>
        </p:txBody>
      </p:sp>
      <p:pic>
        <p:nvPicPr>
          <p:cNvPr id="4" name="Picture 3">
            <a:extLst>
              <a:ext uri="{FF2B5EF4-FFF2-40B4-BE49-F238E27FC236}">
                <a16:creationId xmlns:a16="http://schemas.microsoft.com/office/drawing/2014/main" id="{E501B772-0061-549D-AA76-85156034F412}"/>
              </a:ext>
            </a:extLst>
          </p:cNvPr>
          <p:cNvPicPr>
            <a:picLocks noChangeAspect="1"/>
          </p:cNvPicPr>
          <p:nvPr/>
        </p:nvPicPr>
        <p:blipFill>
          <a:blip r:embed="rId2"/>
          <a:stretch>
            <a:fillRect/>
          </a:stretch>
        </p:blipFill>
        <p:spPr>
          <a:xfrm>
            <a:off x="1408377" y="846377"/>
            <a:ext cx="10109200" cy="5686425"/>
          </a:xfrm>
          <a:prstGeom prst="rect">
            <a:avLst/>
          </a:prstGeom>
        </p:spPr>
      </p:pic>
      <p:sp>
        <p:nvSpPr>
          <p:cNvPr id="5" name="TextBox 4">
            <a:extLst>
              <a:ext uri="{FF2B5EF4-FFF2-40B4-BE49-F238E27FC236}">
                <a16:creationId xmlns:a16="http://schemas.microsoft.com/office/drawing/2014/main" id="{044257BA-625D-9765-8E03-B8627288648F}"/>
              </a:ext>
            </a:extLst>
          </p:cNvPr>
          <p:cNvSpPr txBox="1"/>
          <p:nvPr/>
        </p:nvSpPr>
        <p:spPr>
          <a:xfrm flipH="1">
            <a:off x="825636" y="204139"/>
            <a:ext cx="9067664" cy="369332"/>
          </a:xfrm>
          <a:prstGeom prst="rect">
            <a:avLst/>
          </a:prstGeom>
          <a:noFill/>
        </p:spPr>
        <p:txBody>
          <a:bodyPr wrap="square" rtlCol="0">
            <a:spAutoFit/>
          </a:bodyPr>
          <a:lstStyle/>
          <a:p>
            <a:r>
              <a:rPr lang="en-GB">
                <a:solidFill>
                  <a:schemeClr val="accent4"/>
                </a:solidFill>
              </a:rPr>
              <a:t>Failure form visible in MWM Portal – Confirmation Pop up</a:t>
            </a:r>
          </a:p>
        </p:txBody>
      </p:sp>
    </p:spTree>
    <p:extLst>
      <p:ext uri="{BB962C8B-B14F-4D97-AF65-F5344CB8AC3E}">
        <p14:creationId xmlns:p14="http://schemas.microsoft.com/office/powerpoint/2010/main" val="2945165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1416BEA1-9F4F-75B1-E357-D5266D886C81}"/>
              </a:ext>
            </a:extLst>
          </p:cNvPr>
          <p:cNvSpPr/>
          <p:nvPr/>
        </p:nvSpPr>
        <p:spPr>
          <a:xfrm>
            <a:off x="1204333" y="1886552"/>
            <a:ext cx="8623062" cy="220418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41</a:t>
            </a:fld>
            <a:endParaRPr lang="en-GB"/>
          </a:p>
        </p:txBody>
      </p:sp>
      <p:sp>
        <p:nvSpPr>
          <p:cNvPr id="3" name="Rectangle: Rounded Corners 2">
            <a:extLst>
              <a:ext uri="{FF2B5EF4-FFF2-40B4-BE49-F238E27FC236}">
                <a16:creationId xmlns:a16="http://schemas.microsoft.com/office/drawing/2014/main" id="{F5D0AC4E-9817-0DBA-1AAD-1E40DD27D55A}"/>
              </a:ext>
            </a:extLst>
          </p:cNvPr>
          <p:cNvSpPr/>
          <p:nvPr/>
        </p:nvSpPr>
        <p:spPr>
          <a:xfrm>
            <a:off x="1418897" y="2414971"/>
            <a:ext cx="1387614" cy="1233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Controller reviews Failure form details submitted by Field user</a:t>
            </a:r>
          </a:p>
        </p:txBody>
      </p:sp>
      <p:sp>
        <p:nvSpPr>
          <p:cNvPr id="4" name="Rectangle: Rounded Corners 3">
            <a:extLst>
              <a:ext uri="{FF2B5EF4-FFF2-40B4-BE49-F238E27FC236}">
                <a16:creationId xmlns:a16="http://schemas.microsoft.com/office/drawing/2014/main" id="{16384D63-F659-D1EA-1F45-91D043D74B1A}"/>
              </a:ext>
            </a:extLst>
          </p:cNvPr>
          <p:cNvSpPr/>
          <p:nvPr/>
        </p:nvSpPr>
        <p:spPr>
          <a:xfrm>
            <a:off x="3750762" y="2414971"/>
            <a:ext cx="1121790" cy="1233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Controller Creates SINCS File in Failure Dashboard</a:t>
            </a:r>
          </a:p>
        </p:txBody>
      </p:sp>
      <p:sp>
        <p:nvSpPr>
          <p:cNvPr id="5" name="Rectangle: Rounded Corners 4">
            <a:extLst>
              <a:ext uri="{FF2B5EF4-FFF2-40B4-BE49-F238E27FC236}">
                <a16:creationId xmlns:a16="http://schemas.microsoft.com/office/drawing/2014/main" id="{1E9F8EDA-7712-D5C2-8230-F806BDFFD342}"/>
              </a:ext>
            </a:extLst>
          </p:cNvPr>
          <p:cNvSpPr/>
          <p:nvPr/>
        </p:nvSpPr>
        <p:spPr>
          <a:xfrm>
            <a:off x="5816803" y="2414970"/>
            <a:ext cx="1480378" cy="1233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t>SINCS Engineer prepare SINCS File in SINCS Dashboard and Assign to Approved</a:t>
            </a:r>
          </a:p>
        </p:txBody>
      </p:sp>
      <p:sp>
        <p:nvSpPr>
          <p:cNvPr id="6" name="Rectangle: Rounded Corners 5">
            <a:extLst>
              <a:ext uri="{FF2B5EF4-FFF2-40B4-BE49-F238E27FC236}">
                <a16:creationId xmlns:a16="http://schemas.microsoft.com/office/drawing/2014/main" id="{CE6420BA-EC43-E92F-85F3-15147C01195A}"/>
              </a:ext>
            </a:extLst>
          </p:cNvPr>
          <p:cNvSpPr/>
          <p:nvPr/>
        </p:nvSpPr>
        <p:spPr>
          <a:xfrm>
            <a:off x="7882844" y="2414971"/>
            <a:ext cx="1121790" cy="1233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SINCS Approver Signs off / Send back for </a:t>
            </a:r>
            <a:r>
              <a:rPr lang="en-GB" sz="1200" err="1"/>
              <a:t>updation</a:t>
            </a:r>
            <a:endParaRPr lang="en-GB" sz="1200"/>
          </a:p>
        </p:txBody>
      </p:sp>
      <p:cxnSp>
        <p:nvCxnSpPr>
          <p:cNvPr id="13" name="Straight Arrow Connector 12">
            <a:extLst>
              <a:ext uri="{FF2B5EF4-FFF2-40B4-BE49-F238E27FC236}">
                <a16:creationId xmlns:a16="http://schemas.microsoft.com/office/drawing/2014/main" id="{0C1F200B-AD07-3B2D-ECC0-5DFA3044B61C}"/>
              </a:ext>
            </a:extLst>
          </p:cNvPr>
          <p:cNvCxnSpPr>
            <a:cxnSpLocks/>
            <a:stCxn id="3" idx="3"/>
            <a:endCxn id="4" idx="1"/>
          </p:cNvCxnSpPr>
          <p:nvPr/>
        </p:nvCxnSpPr>
        <p:spPr>
          <a:xfrm>
            <a:off x="2806511" y="3031473"/>
            <a:ext cx="9442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B81FB25-7275-A7DC-65A7-B9F5EA03B30B}"/>
              </a:ext>
            </a:extLst>
          </p:cNvPr>
          <p:cNvCxnSpPr>
            <a:stCxn id="4" idx="3"/>
            <a:endCxn id="5" idx="1"/>
          </p:cNvCxnSpPr>
          <p:nvPr/>
        </p:nvCxnSpPr>
        <p:spPr>
          <a:xfrm flipV="1">
            <a:off x="4872552" y="3031472"/>
            <a:ext cx="94425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15C1E03-C2BD-21CD-7DE0-F18A2C9D52A9}"/>
              </a:ext>
            </a:extLst>
          </p:cNvPr>
          <p:cNvCxnSpPr>
            <a:cxnSpLocks/>
            <a:stCxn id="5" idx="3"/>
            <a:endCxn id="6" idx="1"/>
          </p:cNvCxnSpPr>
          <p:nvPr/>
        </p:nvCxnSpPr>
        <p:spPr>
          <a:xfrm>
            <a:off x="7297181" y="3031472"/>
            <a:ext cx="58566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9766677-CE09-1BC5-EF70-2BD0A50BDD33}"/>
              </a:ext>
            </a:extLst>
          </p:cNvPr>
          <p:cNvSpPr txBox="1"/>
          <p:nvPr/>
        </p:nvSpPr>
        <p:spPr>
          <a:xfrm flipH="1">
            <a:off x="1204332" y="358063"/>
            <a:ext cx="7938220" cy="1107996"/>
          </a:xfrm>
          <a:prstGeom prst="rect">
            <a:avLst/>
          </a:prstGeom>
          <a:noFill/>
        </p:spPr>
        <p:txBody>
          <a:bodyPr wrap="square" rtlCol="0">
            <a:spAutoFit/>
          </a:bodyPr>
          <a:lstStyle/>
          <a:p>
            <a:r>
              <a:rPr lang="en-GB" b="1">
                <a:solidFill>
                  <a:schemeClr val="bg1">
                    <a:lumMod val="65000"/>
                  </a:schemeClr>
                </a:solidFill>
              </a:rPr>
              <a:t>End to End flow – </a:t>
            </a:r>
          </a:p>
          <a:p>
            <a:r>
              <a:rPr lang="en-GB" sz="2400" b="1"/>
              <a:t>SINCS Creation on SINCS Approval (Only for Signalling and Telecom)</a:t>
            </a:r>
          </a:p>
        </p:txBody>
      </p:sp>
      <p:cxnSp>
        <p:nvCxnSpPr>
          <p:cNvPr id="11" name="Straight Arrow Connector 10">
            <a:extLst>
              <a:ext uri="{FF2B5EF4-FFF2-40B4-BE49-F238E27FC236}">
                <a16:creationId xmlns:a16="http://schemas.microsoft.com/office/drawing/2014/main" id="{7C832354-1C11-2DF1-4745-EDD3BD0BB299}"/>
              </a:ext>
            </a:extLst>
          </p:cNvPr>
          <p:cNvCxnSpPr>
            <a:cxnSpLocks/>
          </p:cNvCxnSpPr>
          <p:nvPr/>
        </p:nvCxnSpPr>
        <p:spPr>
          <a:xfrm flipH="1">
            <a:off x="6928968" y="3440958"/>
            <a:ext cx="9442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849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0BE7A8-1138-46B4-DE90-872F80FA99F4}"/>
              </a:ext>
            </a:extLst>
          </p:cNvPr>
          <p:cNvSpPr>
            <a:spLocks noGrp="1"/>
          </p:cNvSpPr>
          <p:nvPr>
            <p:ph type="sldNum" sz="quarter" idx="15"/>
          </p:nvPr>
        </p:nvSpPr>
        <p:spPr/>
        <p:txBody>
          <a:bodyPr/>
          <a:lstStyle/>
          <a:p>
            <a:fld id="{229EAAAC-928A-40C1-AC39-D34FD1799CA9}" type="slidenum">
              <a:rPr lang="en-GB" smtClean="0"/>
              <a:pPr/>
              <a:t>42</a:t>
            </a:fld>
            <a:endParaRPr lang="en-GB"/>
          </a:p>
        </p:txBody>
      </p:sp>
      <p:pic>
        <p:nvPicPr>
          <p:cNvPr id="4" name="Picture 3">
            <a:extLst>
              <a:ext uri="{FF2B5EF4-FFF2-40B4-BE49-F238E27FC236}">
                <a16:creationId xmlns:a16="http://schemas.microsoft.com/office/drawing/2014/main" id="{A33A59C9-24CB-8B10-ABC1-6279ADDEA1D4}"/>
              </a:ext>
            </a:extLst>
          </p:cNvPr>
          <p:cNvPicPr>
            <a:picLocks noChangeAspect="1"/>
          </p:cNvPicPr>
          <p:nvPr/>
        </p:nvPicPr>
        <p:blipFill>
          <a:blip r:embed="rId2"/>
          <a:stretch>
            <a:fillRect/>
          </a:stretch>
        </p:blipFill>
        <p:spPr>
          <a:xfrm>
            <a:off x="965199" y="593311"/>
            <a:ext cx="10774311" cy="6060550"/>
          </a:xfrm>
          <a:prstGeom prst="rect">
            <a:avLst/>
          </a:prstGeom>
        </p:spPr>
      </p:pic>
      <p:sp>
        <p:nvSpPr>
          <p:cNvPr id="5" name="TextBox 4">
            <a:extLst>
              <a:ext uri="{FF2B5EF4-FFF2-40B4-BE49-F238E27FC236}">
                <a16:creationId xmlns:a16="http://schemas.microsoft.com/office/drawing/2014/main" id="{5A0595DC-E90A-C5A1-09CD-2297E4009B9E}"/>
              </a:ext>
            </a:extLst>
          </p:cNvPr>
          <p:cNvSpPr txBox="1"/>
          <p:nvPr/>
        </p:nvSpPr>
        <p:spPr>
          <a:xfrm flipH="1">
            <a:off x="825636" y="204139"/>
            <a:ext cx="9067664" cy="369332"/>
          </a:xfrm>
          <a:prstGeom prst="rect">
            <a:avLst/>
          </a:prstGeom>
          <a:noFill/>
        </p:spPr>
        <p:txBody>
          <a:bodyPr wrap="square" rtlCol="0">
            <a:spAutoFit/>
          </a:bodyPr>
          <a:lstStyle/>
          <a:p>
            <a:r>
              <a:rPr lang="en-GB">
                <a:solidFill>
                  <a:schemeClr val="accent4"/>
                </a:solidFill>
              </a:rPr>
              <a:t>Controller creates SINCS file</a:t>
            </a:r>
          </a:p>
        </p:txBody>
      </p:sp>
    </p:spTree>
    <p:extLst>
      <p:ext uri="{BB962C8B-B14F-4D97-AF65-F5344CB8AC3E}">
        <p14:creationId xmlns:p14="http://schemas.microsoft.com/office/powerpoint/2010/main" val="3777862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1961D4-B7E8-2E30-0976-D2E440B45D15}"/>
              </a:ext>
            </a:extLst>
          </p:cNvPr>
          <p:cNvSpPr>
            <a:spLocks noGrp="1"/>
          </p:cNvSpPr>
          <p:nvPr>
            <p:ph type="sldNum" sz="quarter" idx="15"/>
          </p:nvPr>
        </p:nvSpPr>
        <p:spPr/>
        <p:txBody>
          <a:bodyPr/>
          <a:lstStyle/>
          <a:p>
            <a:fld id="{229EAAAC-928A-40C1-AC39-D34FD1799CA9}" type="slidenum">
              <a:rPr lang="en-GB" smtClean="0"/>
              <a:pPr/>
              <a:t>43</a:t>
            </a:fld>
            <a:endParaRPr lang="en-GB"/>
          </a:p>
        </p:txBody>
      </p:sp>
      <p:pic>
        <p:nvPicPr>
          <p:cNvPr id="4" name="Picture 3">
            <a:extLst>
              <a:ext uri="{FF2B5EF4-FFF2-40B4-BE49-F238E27FC236}">
                <a16:creationId xmlns:a16="http://schemas.microsoft.com/office/drawing/2014/main" id="{1E76C5AA-42D1-B164-B083-67467D788A3E}"/>
              </a:ext>
            </a:extLst>
          </p:cNvPr>
          <p:cNvPicPr>
            <a:picLocks noChangeAspect="1"/>
          </p:cNvPicPr>
          <p:nvPr/>
        </p:nvPicPr>
        <p:blipFill>
          <a:blip r:embed="rId2"/>
          <a:stretch>
            <a:fillRect/>
          </a:stretch>
        </p:blipFill>
        <p:spPr>
          <a:xfrm>
            <a:off x="1231900" y="507206"/>
            <a:ext cx="10388600" cy="5843588"/>
          </a:xfrm>
          <a:prstGeom prst="rect">
            <a:avLst/>
          </a:prstGeom>
        </p:spPr>
      </p:pic>
      <p:sp>
        <p:nvSpPr>
          <p:cNvPr id="5" name="TextBox 4">
            <a:extLst>
              <a:ext uri="{FF2B5EF4-FFF2-40B4-BE49-F238E27FC236}">
                <a16:creationId xmlns:a16="http://schemas.microsoft.com/office/drawing/2014/main" id="{E737FD13-88D7-88E5-59F1-FC3151539E9C}"/>
              </a:ext>
            </a:extLst>
          </p:cNvPr>
          <p:cNvSpPr txBox="1"/>
          <p:nvPr/>
        </p:nvSpPr>
        <p:spPr>
          <a:xfrm flipH="1">
            <a:off x="825636" y="204139"/>
            <a:ext cx="9067664" cy="369332"/>
          </a:xfrm>
          <a:prstGeom prst="rect">
            <a:avLst/>
          </a:prstGeom>
          <a:noFill/>
        </p:spPr>
        <p:txBody>
          <a:bodyPr wrap="square" rtlCol="0">
            <a:spAutoFit/>
          </a:bodyPr>
          <a:lstStyle/>
          <a:p>
            <a:r>
              <a:rPr lang="en-GB">
                <a:solidFill>
                  <a:schemeClr val="accent4"/>
                </a:solidFill>
              </a:rPr>
              <a:t>Success message is shown for SINCS creation</a:t>
            </a:r>
          </a:p>
        </p:txBody>
      </p:sp>
    </p:spTree>
    <p:extLst>
      <p:ext uri="{BB962C8B-B14F-4D97-AF65-F5344CB8AC3E}">
        <p14:creationId xmlns:p14="http://schemas.microsoft.com/office/powerpoint/2010/main" val="33568162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2D214B-4EEB-F20E-E218-6F9FF3346622}"/>
              </a:ext>
            </a:extLst>
          </p:cNvPr>
          <p:cNvSpPr>
            <a:spLocks noGrp="1"/>
          </p:cNvSpPr>
          <p:nvPr>
            <p:ph type="sldNum" sz="quarter" idx="15"/>
          </p:nvPr>
        </p:nvSpPr>
        <p:spPr/>
        <p:txBody>
          <a:bodyPr/>
          <a:lstStyle/>
          <a:p>
            <a:fld id="{229EAAAC-928A-40C1-AC39-D34FD1799CA9}" type="slidenum">
              <a:rPr lang="en-GB" smtClean="0"/>
              <a:pPr/>
              <a:t>44</a:t>
            </a:fld>
            <a:endParaRPr lang="en-GB"/>
          </a:p>
        </p:txBody>
      </p:sp>
      <p:pic>
        <p:nvPicPr>
          <p:cNvPr id="4" name="Picture 3">
            <a:extLst>
              <a:ext uri="{FF2B5EF4-FFF2-40B4-BE49-F238E27FC236}">
                <a16:creationId xmlns:a16="http://schemas.microsoft.com/office/drawing/2014/main" id="{FE5E8779-757E-DB67-320D-F1F03A4846EF}"/>
              </a:ext>
            </a:extLst>
          </p:cNvPr>
          <p:cNvPicPr>
            <a:picLocks noChangeAspect="1"/>
          </p:cNvPicPr>
          <p:nvPr/>
        </p:nvPicPr>
        <p:blipFill>
          <a:blip r:embed="rId2"/>
          <a:stretch>
            <a:fillRect/>
          </a:stretch>
        </p:blipFill>
        <p:spPr>
          <a:xfrm>
            <a:off x="990600" y="709100"/>
            <a:ext cx="10680700" cy="6007894"/>
          </a:xfrm>
          <a:prstGeom prst="rect">
            <a:avLst/>
          </a:prstGeom>
        </p:spPr>
      </p:pic>
      <p:sp>
        <p:nvSpPr>
          <p:cNvPr id="5" name="TextBox 4">
            <a:extLst>
              <a:ext uri="{FF2B5EF4-FFF2-40B4-BE49-F238E27FC236}">
                <a16:creationId xmlns:a16="http://schemas.microsoft.com/office/drawing/2014/main" id="{247EF2D3-9DE6-ABF2-D99C-34BE44D5A23F}"/>
              </a:ext>
            </a:extLst>
          </p:cNvPr>
          <p:cNvSpPr txBox="1"/>
          <p:nvPr/>
        </p:nvSpPr>
        <p:spPr>
          <a:xfrm flipH="1">
            <a:off x="825636" y="204139"/>
            <a:ext cx="9067664" cy="369332"/>
          </a:xfrm>
          <a:prstGeom prst="rect">
            <a:avLst/>
          </a:prstGeom>
          <a:noFill/>
        </p:spPr>
        <p:txBody>
          <a:bodyPr wrap="square" lIns="91440" tIns="45720" rIns="91440" bIns="45720" rtlCol="0" anchor="t">
            <a:spAutoFit/>
          </a:bodyPr>
          <a:lstStyle/>
          <a:p>
            <a:r>
              <a:rPr lang="en-GB">
                <a:solidFill>
                  <a:schemeClr val="accent4"/>
                </a:solidFill>
              </a:rPr>
              <a:t>SINCS Dashboard – SINCS Engineer can view file in Under Review Widget </a:t>
            </a:r>
          </a:p>
        </p:txBody>
      </p:sp>
    </p:spTree>
    <p:extLst>
      <p:ext uri="{BB962C8B-B14F-4D97-AF65-F5344CB8AC3E}">
        <p14:creationId xmlns:p14="http://schemas.microsoft.com/office/powerpoint/2010/main" val="4021349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C9A584-88D0-3334-9817-7BD424F79B2C}"/>
              </a:ext>
            </a:extLst>
          </p:cNvPr>
          <p:cNvSpPr>
            <a:spLocks noGrp="1"/>
          </p:cNvSpPr>
          <p:nvPr>
            <p:ph type="sldNum" sz="quarter" idx="15"/>
          </p:nvPr>
        </p:nvSpPr>
        <p:spPr/>
        <p:txBody>
          <a:bodyPr/>
          <a:lstStyle/>
          <a:p>
            <a:fld id="{229EAAAC-928A-40C1-AC39-D34FD1799CA9}" type="slidenum">
              <a:rPr lang="en-GB" smtClean="0"/>
              <a:pPr/>
              <a:t>45</a:t>
            </a:fld>
            <a:endParaRPr lang="en-GB"/>
          </a:p>
        </p:txBody>
      </p:sp>
      <p:pic>
        <p:nvPicPr>
          <p:cNvPr id="6" name="Picture 5">
            <a:extLst>
              <a:ext uri="{FF2B5EF4-FFF2-40B4-BE49-F238E27FC236}">
                <a16:creationId xmlns:a16="http://schemas.microsoft.com/office/drawing/2014/main" id="{F279283C-80BC-A6F8-8F43-5C9947686CD0}"/>
              </a:ext>
            </a:extLst>
          </p:cNvPr>
          <p:cNvPicPr>
            <a:picLocks noChangeAspect="1"/>
          </p:cNvPicPr>
          <p:nvPr/>
        </p:nvPicPr>
        <p:blipFill>
          <a:blip r:embed="rId2"/>
          <a:stretch>
            <a:fillRect/>
          </a:stretch>
        </p:blipFill>
        <p:spPr>
          <a:xfrm>
            <a:off x="1357577" y="571500"/>
            <a:ext cx="10160000" cy="5715000"/>
          </a:xfrm>
          <a:prstGeom prst="rect">
            <a:avLst/>
          </a:prstGeom>
        </p:spPr>
      </p:pic>
      <p:sp>
        <p:nvSpPr>
          <p:cNvPr id="7" name="TextBox 6">
            <a:extLst>
              <a:ext uri="{FF2B5EF4-FFF2-40B4-BE49-F238E27FC236}">
                <a16:creationId xmlns:a16="http://schemas.microsoft.com/office/drawing/2014/main" id="{1E1FA759-3563-F8BF-370C-2C0A780C932C}"/>
              </a:ext>
            </a:extLst>
          </p:cNvPr>
          <p:cNvSpPr txBox="1"/>
          <p:nvPr/>
        </p:nvSpPr>
        <p:spPr>
          <a:xfrm flipH="1">
            <a:off x="825636" y="204139"/>
            <a:ext cx="9067664" cy="369332"/>
          </a:xfrm>
          <a:prstGeom prst="rect">
            <a:avLst/>
          </a:prstGeom>
          <a:noFill/>
        </p:spPr>
        <p:txBody>
          <a:bodyPr wrap="square" lIns="91440" tIns="45720" rIns="91440" bIns="45720" rtlCol="0" anchor="t">
            <a:spAutoFit/>
          </a:bodyPr>
          <a:lstStyle/>
          <a:p>
            <a:r>
              <a:rPr lang="en-GB">
                <a:solidFill>
                  <a:schemeClr val="accent4"/>
                </a:solidFill>
              </a:rPr>
              <a:t>SINCS Dashboard – SINCS Engineer view details of SINCS file</a:t>
            </a:r>
          </a:p>
        </p:txBody>
      </p:sp>
    </p:spTree>
    <p:extLst>
      <p:ext uri="{BB962C8B-B14F-4D97-AF65-F5344CB8AC3E}">
        <p14:creationId xmlns:p14="http://schemas.microsoft.com/office/powerpoint/2010/main" val="1259575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C9A584-88D0-3334-9817-7BD424F79B2C}"/>
              </a:ext>
            </a:extLst>
          </p:cNvPr>
          <p:cNvSpPr>
            <a:spLocks noGrp="1"/>
          </p:cNvSpPr>
          <p:nvPr>
            <p:ph type="sldNum" sz="quarter" idx="15"/>
          </p:nvPr>
        </p:nvSpPr>
        <p:spPr/>
        <p:txBody>
          <a:bodyPr/>
          <a:lstStyle/>
          <a:p>
            <a:fld id="{229EAAAC-928A-40C1-AC39-D34FD1799CA9}" type="slidenum">
              <a:rPr lang="en-GB" smtClean="0"/>
              <a:pPr/>
              <a:t>46</a:t>
            </a:fld>
            <a:endParaRPr lang="en-GB"/>
          </a:p>
        </p:txBody>
      </p:sp>
      <p:pic>
        <p:nvPicPr>
          <p:cNvPr id="4" name="Picture 3">
            <a:extLst>
              <a:ext uri="{FF2B5EF4-FFF2-40B4-BE49-F238E27FC236}">
                <a16:creationId xmlns:a16="http://schemas.microsoft.com/office/drawing/2014/main" id="{1CB4008A-5553-3D6F-E0C0-40BB26C39471}"/>
              </a:ext>
            </a:extLst>
          </p:cNvPr>
          <p:cNvPicPr>
            <a:picLocks noChangeAspect="1"/>
          </p:cNvPicPr>
          <p:nvPr/>
        </p:nvPicPr>
        <p:blipFill>
          <a:blip r:embed="rId2"/>
          <a:stretch>
            <a:fillRect/>
          </a:stretch>
        </p:blipFill>
        <p:spPr>
          <a:xfrm>
            <a:off x="1270000" y="809885"/>
            <a:ext cx="10337800" cy="5815013"/>
          </a:xfrm>
          <a:prstGeom prst="rect">
            <a:avLst/>
          </a:prstGeom>
        </p:spPr>
      </p:pic>
      <p:sp>
        <p:nvSpPr>
          <p:cNvPr id="5" name="TextBox 4">
            <a:extLst>
              <a:ext uri="{FF2B5EF4-FFF2-40B4-BE49-F238E27FC236}">
                <a16:creationId xmlns:a16="http://schemas.microsoft.com/office/drawing/2014/main" id="{E903DF65-5262-3B38-9914-D0C3A7F93F34}"/>
              </a:ext>
            </a:extLst>
          </p:cNvPr>
          <p:cNvSpPr txBox="1"/>
          <p:nvPr/>
        </p:nvSpPr>
        <p:spPr>
          <a:xfrm flipH="1">
            <a:off x="825636" y="204139"/>
            <a:ext cx="9067664" cy="369332"/>
          </a:xfrm>
          <a:prstGeom prst="rect">
            <a:avLst/>
          </a:prstGeom>
          <a:noFill/>
        </p:spPr>
        <p:txBody>
          <a:bodyPr wrap="square" rtlCol="0">
            <a:spAutoFit/>
          </a:bodyPr>
          <a:lstStyle/>
          <a:p>
            <a:r>
              <a:rPr lang="en-GB">
                <a:solidFill>
                  <a:schemeClr val="accent4"/>
                </a:solidFill>
              </a:rPr>
              <a:t>Calculate Location rating</a:t>
            </a:r>
          </a:p>
        </p:txBody>
      </p:sp>
    </p:spTree>
    <p:extLst>
      <p:ext uri="{BB962C8B-B14F-4D97-AF65-F5344CB8AC3E}">
        <p14:creationId xmlns:p14="http://schemas.microsoft.com/office/powerpoint/2010/main" val="9643331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2D68DB-781F-A52E-B9EC-4B8F30340128}"/>
              </a:ext>
            </a:extLst>
          </p:cNvPr>
          <p:cNvSpPr>
            <a:spLocks noGrp="1"/>
          </p:cNvSpPr>
          <p:nvPr>
            <p:ph type="sldNum" sz="quarter" idx="15"/>
          </p:nvPr>
        </p:nvSpPr>
        <p:spPr/>
        <p:txBody>
          <a:bodyPr/>
          <a:lstStyle/>
          <a:p>
            <a:fld id="{229EAAAC-928A-40C1-AC39-D34FD1799CA9}" type="slidenum">
              <a:rPr lang="en-GB" smtClean="0"/>
              <a:pPr/>
              <a:t>47</a:t>
            </a:fld>
            <a:endParaRPr lang="en-GB"/>
          </a:p>
        </p:txBody>
      </p:sp>
      <p:pic>
        <p:nvPicPr>
          <p:cNvPr id="4" name="Picture 3">
            <a:extLst>
              <a:ext uri="{FF2B5EF4-FFF2-40B4-BE49-F238E27FC236}">
                <a16:creationId xmlns:a16="http://schemas.microsoft.com/office/drawing/2014/main" id="{E2588CBE-2319-91A8-99C3-717C6A33E408}"/>
              </a:ext>
            </a:extLst>
          </p:cNvPr>
          <p:cNvPicPr>
            <a:picLocks noChangeAspect="1"/>
          </p:cNvPicPr>
          <p:nvPr/>
        </p:nvPicPr>
        <p:blipFill>
          <a:blip r:embed="rId2"/>
          <a:stretch>
            <a:fillRect/>
          </a:stretch>
        </p:blipFill>
        <p:spPr>
          <a:xfrm>
            <a:off x="1230577" y="746364"/>
            <a:ext cx="10287000" cy="5786438"/>
          </a:xfrm>
          <a:prstGeom prst="rect">
            <a:avLst/>
          </a:prstGeom>
        </p:spPr>
      </p:pic>
      <p:sp>
        <p:nvSpPr>
          <p:cNvPr id="5" name="TextBox 4">
            <a:extLst>
              <a:ext uri="{FF2B5EF4-FFF2-40B4-BE49-F238E27FC236}">
                <a16:creationId xmlns:a16="http://schemas.microsoft.com/office/drawing/2014/main" id="{45B58A10-72AA-5DCA-4557-EC15DFF6301F}"/>
              </a:ext>
            </a:extLst>
          </p:cNvPr>
          <p:cNvSpPr txBox="1"/>
          <p:nvPr/>
        </p:nvSpPr>
        <p:spPr>
          <a:xfrm flipH="1">
            <a:off x="825636" y="204139"/>
            <a:ext cx="9067664" cy="369332"/>
          </a:xfrm>
          <a:prstGeom prst="rect">
            <a:avLst/>
          </a:prstGeom>
          <a:noFill/>
        </p:spPr>
        <p:txBody>
          <a:bodyPr wrap="square" lIns="91440" tIns="45720" rIns="91440" bIns="45720" rtlCol="0" anchor="t">
            <a:spAutoFit/>
          </a:bodyPr>
          <a:lstStyle/>
          <a:p>
            <a:r>
              <a:rPr lang="en-GB">
                <a:solidFill>
                  <a:schemeClr val="accent4"/>
                </a:solidFill>
              </a:rPr>
              <a:t>Save and Assign to an Approver</a:t>
            </a:r>
          </a:p>
        </p:txBody>
      </p:sp>
    </p:spTree>
    <p:extLst>
      <p:ext uri="{BB962C8B-B14F-4D97-AF65-F5344CB8AC3E}">
        <p14:creationId xmlns:p14="http://schemas.microsoft.com/office/powerpoint/2010/main" val="40527479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B6D514-0FBD-B576-01A7-B374B08E72D1}"/>
              </a:ext>
            </a:extLst>
          </p:cNvPr>
          <p:cNvSpPr>
            <a:spLocks noGrp="1"/>
          </p:cNvSpPr>
          <p:nvPr>
            <p:ph type="sldNum" sz="quarter" idx="15"/>
          </p:nvPr>
        </p:nvSpPr>
        <p:spPr/>
        <p:txBody>
          <a:bodyPr/>
          <a:lstStyle/>
          <a:p>
            <a:fld id="{229EAAAC-928A-40C1-AC39-D34FD1799CA9}" type="slidenum">
              <a:rPr lang="en-GB" smtClean="0"/>
              <a:pPr/>
              <a:t>48</a:t>
            </a:fld>
            <a:endParaRPr lang="en-GB"/>
          </a:p>
        </p:txBody>
      </p:sp>
      <p:pic>
        <p:nvPicPr>
          <p:cNvPr id="4" name="Picture 3">
            <a:extLst>
              <a:ext uri="{FF2B5EF4-FFF2-40B4-BE49-F238E27FC236}">
                <a16:creationId xmlns:a16="http://schemas.microsoft.com/office/drawing/2014/main" id="{2B927AE9-1F91-12C0-1A83-C69C6545ECE8}"/>
              </a:ext>
            </a:extLst>
          </p:cNvPr>
          <p:cNvPicPr>
            <a:picLocks noChangeAspect="1"/>
          </p:cNvPicPr>
          <p:nvPr/>
        </p:nvPicPr>
        <p:blipFill>
          <a:blip r:embed="rId2"/>
          <a:stretch>
            <a:fillRect/>
          </a:stretch>
        </p:blipFill>
        <p:spPr>
          <a:xfrm>
            <a:off x="1682150" y="948905"/>
            <a:ext cx="10509850" cy="5909095"/>
          </a:xfrm>
          <a:prstGeom prst="rect">
            <a:avLst/>
          </a:prstGeom>
        </p:spPr>
      </p:pic>
      <p:sp>
        <p:nvSpPr>
          <p:cNvPr id="5" name="TextBox 4">
            <a:extLst>
              <a:ext uri="{FF2B5EF4-FFF2-40B4-BE49-F238E27FC236}">
                <a16:creationId xmlns:a16="http://schemas.microsoft.com/office/drawing/2014/main" id="{F67726BD-0380-4E2E-D948-8950CD3B58F9}"/>
              </a:ext>
            </a:extLst>
          </p:cNvPr>
          <p:cNvSpPr txBox="1"/>
          <p:nvPr/>
        </p:nvSpPr>
        <p:spPr>
          <a:xfrm flipH="1">
            <a:off x="825636" y="204139"/>
            <a:ext cx="9067664" cy="369332"/>
          </a:xfrm>
          <a:prstGeom prst="rect">
            <a:avLst/>
          </a:prstGeom>
          <a:noFill/>
        </p:spPr>
        <p:txBody>
          <a:bodyPr wrap="square" lIns="91440" tIns="45720" rIns="91440" bIns="45720" rtlCol="0" anchor="t">
            <a:spAutoFit/>
          </a:bodyPr>
          <a:lstStyle/>
          <a:p>
            <a:r>
              <a:rPr lang="en-GB">
                <a:solidFill>
                  <a:schemeClr val="accent4"/>
                </a:solidFill>
              </a:rPr>
              <a:t> Assign to an Approver</a:t>
            </a:r>
          </a:p>
        </p:txBody>
      </p:sp>
    </p:spTree>
    <p:extLst>
      <p:ext uri="{BB962C8B-B14F-4D97-AF65-F5344CB8AC3E}">
        <p14:creationId xmlns:p14="http://schemas.microsoft.com/office/powerpoint/2010/main" val="7990391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4B59C-9A9F-74FF-85BC-3AABD0AD2C38}"/>
              </a:ext>
            </a:extLst>
          </p:cNvPr>
          <p:cNvSpPr>
            <a:spLocks noGrp="1"/>
          </p:cNvSpPr>
          <p:nvPr>
            <p:ph type="sldNum" sz="quarter" idx="15"/>
          </p:nvPr>
        </p:nvSpPr>
        <p:spPr/>
        <p:txBody>
          <a:bodyPr/>
          <a:lstStyle/>
          <a:p>
            <a:fld id="{229EAAAC-928A-40C1-AC39-D34FD1799CA9}" type="slidenum">
              <a:rPr lang="en-GB" smtClean="0"/>
              <a:pPr/>
              <a:t>49</a:t>
            </a:fld>
            <a:endParaRPr lang="en-GB"/>
          </a:p>
        </p:txBody>
      </p:sp>
      <p:pic>
        <p:nvPicPr>
          <p:cNvPr id="4" name="Picture 3">
            <a:extLst>
              <a:ext uri="{FF2B5EF4-FFF2-40B4-BE49-F238E27FC236}">
                <a16:creationId xmlns:a16="http://schemas.microsoft.com/office/drawing/2014/main" id="{CE9E0C3F-F84E-EEDE-E431-3CDCF36C8EAD}"/>
              </a:ext>
            </a:extLst>
          </p:cNvPr>
          <p:cNvPicPr>
            <a:picLocks noChangeAspect="1"/>
          </p:cNvPicPr>
          <p:nvPr/>
        </p:nvPicPr>
        <p:blipFill>
          <a:blip r:embed="rId2"/>
          <a:stretch>
            <a:fillRect/>
          </a:stretch>
        </p:blipFill>
        <p:spPr>
          <a:xfrm>
            <a:off x="1797169" y="1006415"/>
            <a:ext cx="10394831" cy="5851585"/>
          </a:xfrm>
          <a:prstGeom prst="rect">
            <a:avLst/>
          </a:prstGeom>
        </p:spPr>
      </p:pic>
      <p:sp>
        <p:nvSpPr>
          <p:cNvPr id="5" name="TextBox 4">
            <a:extLst>
              <a:ext uri="{FF2B5EF4-FFF2-40B4-BE49-F238E27FC236}">
                <a16:creationId xmlns:a16="http://schemas.microsoft.com/office/drawing/2014/main" id="{C12FD43D-FD60-69EA-F766-D9797813484E}"/>
              </a:ext>
            </a:extLst>
          </p:cNvPr>
          <p:cNvSpPr txBox="1"/>
          <p:nvPr/>
        </p:nvSpPr>
        <p:spPr>
          <a:xfrm flipH="1">
            <a:off x="825636" y="204139"/>
            <a:ext cx="9067664" cy="369332"/>
          </a:xfrm>
          <a:prstGeom prst="rect">
            <a:avLst/>
          </a:prstGeom>
          <a:noFill/>
        </p:spPr>
        <p:txBody>
          <a:bodyPr wrap="square" lIns="91440" tIns="45720" rIns="91440" bIns="45720" rtlCol="0" anchor="t">
            <a:spAutoFit/>
          </a:bodyPr>
          <a:lstStyle/>
          <a:p>
            <a:r>
              <a:rPr lang="en-GB">
                <a:solidFill>
                  <a:schemeClr val="accent4"/>
                </a:solidFill>
                <a:cs typeface="Arial"/>
              </a:rPr>
              <a:t>Confirmation pop up message</a:t>
            </a:r>
          </a:p>
        </p:txBody>
      </p:sp>
    </p:spTree>
    <p:extLst>
      <p:ext uri="{BB962C8B-B14F-4D97-AF65-F5344CB8AC3E}">
        <p14:creationId xmlns:p14="http://schemas.microsoft.com/office/powerpoint/2010/main" val="1077243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5A8C84-90A9-71EB-6FF5-E58F643045F8}"/>
              </a:ext>
            </a:extLst>
          </p:cNvPr>
          <p:cNvSpPr>
            <a:spLocks noGrp="1"/>
          </p:cNvSpPr>
          <p:nvPr>
            <p:ph type="sldNum" sz="quarter" idx="15"/>
          </p:nvPr>
        </p:nvSpPr>
        <p:spPr/>
        <p:txBody>
          <a:bodyPr/>
          <a:lstStyle/>
          <a:p>
            <a:fld id="{229EAAAC-928A-40C1-AC39-D34FD1799CA9}" type="slidenum">
              <a:rPr lang="en-GB" smtClean="0"/>
              <a:pPr/>
              <a:t>5</a:t>
            </a:fld>
            <a:endParaRPr lang="en-GB"/>
          </a:p>
        </p:txBody>
      </p:sp>
      <p:graphicFrame>
        <p:nvGraphicFramePr>
          <p:cNvPr id="6" name="Table 5">
            <a:extLst>
              <a:ext uri="{FF2B5EF4-FFF2-40B4-BE49-F238E27FC236}">
                <a16:creationId xmlns:a16="http://schemas.microsoft.com/office/drawing/2014/main" id="{C88BCB0E-6305-5807-CC17-3BFBA70EF341}"/>
              </a:ext>
            </a:extLst>
          </p:cNvPr>
          <p:cNvGraphicFramePr>
            <a:graphicFrameLocks noGrp="1"/>
          </p:cNvGraphicFramePr>
          <p:nvPr>
            <p:extLst>
              <p:ext uri="{D42A27DB-BD31-4B8C-83A1-F6EECF244321}">
                <p14:modId xmlns:p14="http://schemas.microsoft.com/office/powerpoint/2010/main" val="2869747837"/>
              </p:ext>
            </p:extLst>
          </p:nvPr>
        </p:nvGraphicFramePr>
        <p:xfrm>
          <a:off x="1217942" y="576072"/>
          <a:ext cx="9985248" cy="5294376"/>
        </p:xfrm>
        <a:graphic>
          <a:graphicData uri="http://schemas.openxmlformats.org/drawingml/2006/table">
            <a:tbl>
              <a:tblPr firstRow="1" firstCol="1" bandRow="1">
                <a:tableStyleId>{912C8C85-51F0-491E-9774-3900AFEF0FD7}</a:tableStyleId>
              </a:tblPr>
              <a:tblGrid>
                <a:gridCol w="541795">
                  <a:extLst>
                    <a:ext uri="{9D8B030D-6E8A-4147-A177-3AD203B41FA5}">
                      <a16:colId xmlns:a16="http://schemas.microsoft.com/office/drawing/2014/main" val="584689345"/>
                    </a:ext>
                  </a:extLst>
                </a:gridCol>
                <a:gridCol w="5558581">
                  <a:extLst>
                    <a:ext uri="{9D8B030D-6E8A-4147-A177-3AD203B41FA5}">
                      <a16:colId xmlns:a16="http://schemas.microsoft.com/office/drawing/2014/main" val="2685888836"/>
                    </a:ext>
                  </a:extLst>
                </a:gridCol>
                <a:gridCol w="3884872">
                  <a:extLst>
                    <a:ext uri="{9D8B030D-6E8A-4147-A177-3AD203B41FA5}">
                      <a16:colId xmlns:a16="http://schemas.microsoft.com/office/drawing/2014/main" val="2418367035"/>
                    </a:ext>
                  </a:extLst>
                </a:gridCol>
              </a:tblGrid>
              <a:tr h="214910">
                <a:tc>
                  <a:txBody>
                    <a:bodyPr/>
                    <a:lstStyle/>
                    <a:p>
                      <a:pPr hangingPunct="0">
                        <a:spcAft>
                          <a:spcPts val="600"/>
                        </a:spcAft>
                      </a:pPr>
                      <a:r>
                        <a:rPr lang="en-GB" sz="1400">
                          <a:effectLst/>
                        </a:rPr>
                        <a:t>ID</a:t>
                      </a:r>
                      <a:endParaRPr lang="en-GB" sz="1400">
                        <a:effectLst/>
                        <a:latin typeface="Gill Sans"/>
                        <a:ea typeface="Times New Roman" panose="02020603050405020304" pitchFamily="18" charset="0"/>
                        <a:cs typeface="Times New Roman" panose="02020603050405020304" pitchFamily="18" charset="0"/>
                      </a:endParaRPr>
                    </a:p>
                  </a:txBody>
                  <a:tcPr marL="43513" marR="43513" marT="0" marB="0">
                    <a:lnB w="12700" cap="flat" cmpd="sng" algn="ctr">
                      <a:solidFill>
                        <a:schemeClr val="tx1"/>
                      </a:solidFill>
                      <a:prstDash val="solid"/>
                      <a:round/>
                      <a:headEnd type="none" w="med" len="med"/>
                      <a:tailEnd type="none" w="med" len="med"/>
                    </a:lnB>
                  </a:tcPr>
                </a:tc>
                <a:tc>
                  <a:txBody>
                    <a:bodyPr/>
                    <a:lstStyle/>
                    <a:p>
                      <a:pPr hangingPunct="0">
                        <a:spcAft>
                          <a:spcPts val="600"/>
                        </a:spcAft>
                      </a:pPr>
                      <a:r>
                        <a:rPr lang="en-GB" sz="1400">
                          <a:effectLst/>
                        </a:rPr>
                        <a:t>In Scope</a:t>
                      </a:r>
                      <a:endParaRPr lang="en-GB" sz="1400">
                        <a:effectLst/>
                        <a:latin typeface="Gill Sans"/>
                        <a:ea typeface="Times New Roman" panose="02020603050405020304" pitchFamily="18" charset="0"/>
                        <a:cs typeface="Times New Roman" panose="02020603050405020304" pitchFamily="18" charset="0"/>
                      </a:endParaRPr>
                    </a:p>
                  </a:txBody>
                  <a:tcPr marL="43513" marR="43513" marT="0" marB="0">
                    <a:lnB w="12700" cap="flat" cmpd="sng" algn="ctr">
                      <a:solidFill>
                        <a:schemeClr val="tx1"/>
                      </a:solidFill>
                      <a:prstDash val="solid"/>
                      <a:round/>
                      <a:headEnd type="none" w="med" len="med"/>
                      <a:tailEnd type="none" w="med" len="med"/>
                    </a:lnB>
                  </a:tcPr>
                </a:tc>
                <a:tc>
                  <a:txBody>
                    <a:bodyPr/>
                    <a:lstStyle/>
                    <a:p>
                      <a:pPr hangingPunct="0">
                        <a:spcAft>
                          <a:spcPts val="600"/>
                        </a:spcAft>
                      </a:pPr>
                      <a:r>
                        <a:rPr lang="en-GB" sz="1400">
                          <a:effectLst/>
                        </a:rPr>
                        <a:t>Out of Scope</a:t>
                      </a:r>
                      <a:endParaRPr lang="en-GB" sz="1400">
                        <a:effectLst/>
                        <a:latin typeface="Gill Sans"/>
                        <a:ea typeface="Times New Roman" panose="02020603050405020304" pitchFamily="18" charset="0"/>
                        <a:cs typeface="Times New Roman" panose="02020603050405020304" pitchFamily="18" charset="0"/>
                      </a:endParaRPr>
                    </a:p>
                  </a:txBody>
                  <a:tcPr marL="43513" marR="43513"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4113741"/>
                  </a:ext>
                </a:extLst>
              </a:tr>
              <a:tr h="1495018">
                <a:tc>
                  <a:txBody>
                    <a:bodyPr/>
                    <a:lstStyle/>
                    <a:p>
                      <a:r>
                        <a:rPr lang="en-GB" sz="1400">
                          <a:effectLst/>
                        </a:rPr>
                        <a:t>1</a:t>
                      </a:r>
                      <a:endParaRPr lang="en-GB" sz="1400">
                        <a:effectLst/>
                        <a:latin typeface="Arial" panose="020B0604020202020204" pitchFamily="34" charset="0"/>
                        <a:ea typeface="Times New Roman" panose="02020603050405020304" pitchFamily="18" charset="0"/>
                      </a:endParaRPr>
                    </a:p>
                  </a:txBody>
                  <a:tcPr marL="43513" marR="435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err="1">
                          <a:effectLst/>
                        </a:rPr>
                        <a:t>MyIM</a:t>
                      </a:r>
                      <a:r>
                        <a:rPr lang="en-GB" sz="1400">
                          <a:effectLst/>
                        </a:rPr>
                        <a:t> Web Solution</a:t>
                      </a:r>
                    </a:p>
                    <a:p>
                      <a:r>
                        <a:rPr lang="en-GB" sz="1400">
                          <a:effectLst/>
                        </a:rPr>
                        <a:t> </a:t>
                      </a:r>
                    </a:p>
                    <a:p>
                      <a:r>
                        <a:rPr lang="en-GB" sz="1400">
                          <a:effectLst/>
                        </a:rPr>
                        <a:t>Single web solution for Route Controllers and SINCS Users to manage end-to-end fault management lifecycle.</a:t>
                      </a:r>
                    </a:p>
                    <a:p>
                      <a:r>
                        <a:rPr lang="en-GB" sz="1400">
                          <a:effectLst/>
                        </a:rPr>
                        <a:t> </a:t>
                      </a:r>
                    </a:p>
                    <a:p>
                      <a:r>
                        <a:rPr lang="en-GB" sz="1400">
                          <a:effectLst/>
                        </a:rPr>
                        <a:t>This will replace FMS Central, nine instance of FMS Local </a:t>
                      </a:r>
                    </a:p>
                    <a:p>
                      <a:r>
                        <a:rPr lang="en-GB" sz="1400">
                          <a:effectLst/>
                        </a:rPr>
                        <a:t> </a:t>
                      </a:r>
                      <a:endParaRPr lang="en-GB" sz="1400">
                        <a:effectLst/>
                        <a:latin typeface="Arial" panose="020B0604020202020204" pitchFamily="34" charset="0"/>
                        <a:ea typeface="Times New Roman" panose="02020603050405020304" pitchFamily="18" charset="0"/>
                      </a:endParaRPr>
                    </a:p>
                  </a:txBody>
                  <a:tcPr marL="43513" marR="435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400">
                          <a:effectLst/>
                        </a:rPr>
                        <a:t>It will not replace Fault Look-up Code (FCL) app.  MWM Mobile is separate project which will be replacing FCL App.</a:t>
                      </a:r>
                      <a:endParaRPr lang="en-GB" sz="1400">
                        <a:effectLst/>
                        <a:latin typeface="Arial" panose="020B0604020202020204" pitchFamily="34" charset="0"/>
                        <a:ea typeface="Times New Roman" panose="02020603050405020304" pitchFamily="18" charset="0"/>
                      </a:endParaRPr>
                    </a:p>
                  </a:txBody>
                  <a:tcPr marL="43513" marR="435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44826037"/>
                  </a:ext>
                </a:extLst>
              </a:tr>
              <a:tr h="1371600">
                <a:tc>
                  <a:txBody>
                    <a:bodyPr/>
                    <a:lstStyle/>
                    <a:p>
                      <a:r>
                        <a:rPr lang="en-GB" sz="1400">
                          <a:effectLst/>
                        </a:rPr>
                        <a:t>2</a:t>
                      </a:r>
                      <a:endParaRPr lang="en-GB" sz="1400">
                        <a:effectLst/>
                        <a:latin typeface="Arial" panose="020B0604020202020204" pitchFamily="34" charset="0"/>
                        <a:ea typeface="Times New Roman" panose="02020603050405020304" pitchFamily="18" charset="0"/>
                      </a:endParaRPr>
                    </a:p>
                  </a:txBody>
                  <a:tcPr marL="43513" marR="435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a:effectLst/>
                        </a:rPr>
                        <a:t>Reporting Solution </a:t>
                      </a:r>
                    </a:p>
                    <a:p>
                      <a:r>
                        <a:rPr lang="en-GB" sz="1400">
                          <a:effectLst/>
                        </a:rPr>
                        <a:t>Failure from </a:t>
                      </a:r>
                      <a:r>
                        <a:rPr lang="en-GB" sz="1400" err="1">
                          <a:effectLst/>
                        </a:rPr>
                        <a:t>MyIM</a:t>
                      </a:r>
                      <a:r>
                        <a:rPr lang="en-GB" sz="1400">
                          <a:effectLst/>
                        </a:rPr>
                        <a:t> application will be made available in the </a:t>
                      </a:r>
                      <a:r>
                        <a:rPr lang="en-GB" sz="1400" err="1">
                          <a:effectLst/>
                        </a:rPr>
                        <a:t>MyIM</a:t>
                      </a:r>
                      <a:r>
                        <a:rPr lang="en-GB" sz="1400">
                          <a:effectLst/>
                        </a:rPr>
                        <a:t> DataMart in Azure for other business users to consume as required. The </a:t>
                      </a:r>
                      <a:r>
                        <a:rPr lang="en-GB" sz="1400" err="1">
                          <a:effectLst/>
                        </a:rPr>
                        <a:t>MyIM</a:t>
                      </a:r>
                      <a:r>
                        <a:rPr lang="en-GB" sz="1400">
                          <a:effectLst/>
                        </a:rPr>
                        <a:t> DataMart will utilise available data like Asset, Asset Attributes and PSS / Trust datasets from ADS DataMart (cloud) to enable downstream reporting using Power BI reporting tool.</a:t>
                      </a:r>
                      <a:endParaRPr lang="en-GB" sz="1400">
                        <a:effectLst/>
                        <a:latin typeface="Arial" panose="020B0604020202020204" pitchFamily="34" charset="0"/>
                        <a:ea typeface="Times New Roman" panose="02020603050405020304" pitchFamily="18" charset="0"/>
                      </a:endParaRPr>
                    </a:p>
                  </a:txBody>
                  <a:tcPr marL="43513" marR="435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400">
                          <a:effectLst/>
                        </a:rPr>
                        <a:t>Availability of PSS/TRUST dataset for Power BI reports</a:t>
                      </a:r>
                      <a:endParaRPr lang="en-GB" sz="1400">
                        <a:effectLst/>
                        <a:latin typeface="Arial" panose="020B0604020202020204" pitchFamily="34" charset="0"/>
                        <a:ea typeface="Times New Roman" panose="02020603050405020304" pitchFamily="18" charset="0"/>
                      </a:endParaRPr>
                    </a:p>
                  </a:txBody>
                  <a:tcPr marL="43513" marR="435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86928498"/>
                  </a:ext>
                </a:extLst>
              </a:tr>
              <a:tr h="932688">
                <a:tc>
                  <a:txBody>
                    <a:bodyPr/>
                    <a:lstStyle/>
                    <a:p>
                      <a:r>
                        <a:rPr lang="en-GB" sz="1400">
                          <a:effectLst/>
                        </a:rPr>
                        <a:t>3</a:t>
                      </a:r>
                      <a:endParaRPr lang="en-GB" sz="1400">
                        <a:effectLst/>
                        <a:latin typeface="Arial" panose="020B0604020202020204" pitchFamily="34" charset="0"/>
                        <a:ea typeface="Times New Roman" panose="02020603050405020304" pitchFamily="18" charset="0"/>
                      </a:endParaRPr>
                    </a:p>
                  </a:txBody>
                  <a:tcPr marL="43513" marR="435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a:effectLst/>
                        </a:rPr>
                        <a:t>Failure history from current FMS Local instances and SINCS history from current FMS Central. </a:t>
                      </a:r>
                    </a:p>
                    <a:p>
                      <a:r>
                        <a:rPr lang="en-GB" sz="1400">
                          <a:effectLst/>
                        </a:rPr>
                        <a:t>One time migration of all failure history from FMS Local(s) and SINCS data from FMS Central to new </a:t>
                      </a:r>
                      <a:r>
                        <a:rPr lang="en-GB" sz="1400" err="1">
                          <a:effectLst/>
                        </a:rPr>
                        <a:t>MyIM</a:t>
                      </a:r>
                      <a:r>
                        <a:rPr lang="en-GB" sz="1400">
                          <a:effectLst/>
                        </a:rPr>
                        <a:t> database</a:t>
                      </a:r>
                      <a:endParaRPr lang="en-GB" sz="1400">
                        <a:effectLst/>
                        <a:latin typeface="Arial" panose="020B0604020202020204" pitchFamily="34" charset="0"/>
                        <a:ea typeface="Times New Roman" panose="02020603050405020304" pitchFamily="18" charset="0"/>
                      </a:endParaRPr>
                    </a:p>
                  </a:txBody>
                  <a:tcPr marL="43513" marR="435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400">
                          <a:effectLst/>
                        </a:rPr>
                        <a:t> </a:t>
                      </a:r>
                      <a:endParaRPr lang="en-GB" sz="1400">
                        <a:effectLst/>
                        <a:latin typeface="Arial" panose="020B0604020202020204" pitchFamily="34" charset="0"/>
                        <a:ea typeface="Times New Roman" panose="02020603050405020304" pitchFamily="18" charset="0"/>
                      </a:endParaRPr>
                    </a:p>
                  </a:txBody>
                  <a:tcPr marL="43513" marR="435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99499408"/>
                  </a:ext>
                </a:extLst>
              </a:tr>
              <a:tr h="731520">
                <a:tc>
                  <a:txBody>
                    <a:bodyPr/>
                    <a:lstStyle/>
                    <a:p>
                      <a:r>
                        <a:rPr lang="en-GB" sz="1400">
                          <a:effectLst/>
                        </a:rPr>
                        <a:t>4</a:t>
                      </a:r>
                      <a:endParaRPr lang="en-GB" sz="1400">
                        <a:effectLst/>
                        <a:latin typeface="Arial" panose="020B0604020202020204" pitchFamily="34" charset="0"/>
                        <a:ea typeface="Times New Roman" panose="02020603050405020304" pitchFamily="18" charset="0"/>
                      </a:endParaRPr>
                    </a:p>
                  </a:txBody>
                  <a:tcPr marL="43513" marR="435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400" b="0" kern="1200">
                          <a:solidFill>
                            <a:schemeClr val="dk1"/>
                          </a:solidFill>
                          <a:effectLst/>
                        </a:rPr>
                        <a:t>Database </a:t>
                      </a:r>
                    </a:p>
                    <a:p>
                      <a:pPr marL="0" algn="l" defTabSz="914400" rtl="0" eaLnBrk="1" latinLnBrk="0" hangingPunct="1"/>
                      <a:r>
                        <a:rPr lang="en-GB" sz="1400" b="0" kern="1200">
                          <a:solidFill>
                            <a:schemeClr val="dk1"/>
                          </a:solidFill>
                          <a:effectLst/>
                        </a:rPr>
                        <a:t>The </a:t>
                      </a:r>
                      <a:r>
                        <a:rPr lang="en-GB" sz="1400" b="0" kern="1200" err="1">
                          <a:solidFill>
                            <a:schemeClr val="dk1"/>
                          </a:solidFill>
                          <a:effectLst/>
                        </a:rPr>
                        <a:t>MyIM</a:t>
                      </a:r>
                      <a:r>
                        <a:rPr lang="en-GB" sz="1400" b="0" kern="1200">
                          <a:solidFill>
                            <a:schemeClr val="dk1"/>
                          </a:solidFill>
                          <a:effectLst/>
                        </a:rPr>
                        <a:t> database that will be created and managed for </a:t>
                      </a:r>
                      <a:r>
                        <a:rPr lang="en-GB" sz="1400" b="0" kern="1200" err="1">
                          <a:solidFill>
                            <a:schemeClr val="dk1"/>
                          </a:solidFill>
                          <a:effectLst/>
                        </a:rPr>
                        <a:t>MyIM</a:t>
                      </a:r>
                      <a:r>
                        <a:rPr lang="en-GB" sz="1400" b="0" kern="1200">
                          <a:solidFill>
                            <a:schemeClr val="dk1"/>
                          </a:solidFill>
                          <a:effectLst/>
                        </a:rPr>
                        <a:t> application requirement to store all the failure transactions </a:t>
                      </a:r>
                    </a:p>
                    <a:p>
                      <a:pPr marL="0" algn="l" defTabSz="914400" rtl="0" eaLnBrk="1" latinLnBrk="0" hangingPunct="1"/>
                      <a:r>
                        <a:rPr lang="en-GB" sz="1400" b="0" kern="1200">
                          <a:solidFill>
                            <a:schemeClr val="dk1"/>
                          </a:solidFill>
                          <a:effectLst/>
                        </a:rPr>
                        <a:t>DIM Tables will be created and managed in DataMart by </a:t>
                      </a:r>
                      <a:r>
                        <a:rPr lang="en-GB" sz="1400" b="0" kern="1200" err="1">
                          <a:solidFill>
                            <a:schemeClr val="dk1"/>
                          </a:solidFill>
                          <a:effectLst/>
                        </a:rPr>
                        <a:t>MyIM</a:t>
                      </a:r>
                      <a:r>
                        <a:rPr lang="en-GB" sz="1400" b="0" kern="1200">
                          <a:solidFill>
                            <a:schemeClr val="dk1"/>
                          </a:solidFill>
                          <a:effectLst/>
                        </a:rPr>
                        <a:t> for storing failure transaction to support downstream applications</a:t>
                      </a:r>
                    </a:p>
                    <a:p>
                      <a:r>
                        <a:rPr lang="en-GB" sz="1400">
                          <a:effectLst/>
                        </a:rPr>
                        <a:t> </a:t>
                      </a:r>
                      <a:endParaRPr lang="en-GB" sz="1400">
                        <a:effectLst/>
                        <a:latin typeface="Arial" panose="020B0604020202020204" pitchFamily="34" charset="0"/>
                        <a:ea typeface="Times New Roman" panose="02020603050405020304" pitchFamily="18" charset="0"/>
                      </a:endParaRPr>
                    </a:p>
                  </a:txBody>
                  <a:tcPr marL="43513" marR="435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400">
                          <a:effectLst/>
                        </a:rPr>
                        <a:t>Overall design of Azure DataMart or any upgrade to ADS DataMart (cloud).</a:t>
                      </a:r>
                      <a:endParaRPr lang="en-GB" sz="1400">
                        <a:effectLst/>
                        <a:latin typeface="Arial" panose="020B0604020202020204" pitchFamily="34" charset="0"/>
                        <a:ea typeface="Times New Roman" panose="02020603050405020304" pitchFamily="18" charset="0"/>
                      </a:endParaRPr>
                    </a:p>
                  </a:txBody>
                  <a:tcPr marL="43513" marR="435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5930747"/>
                  </a:ext>
                </a:extLst>
              </a:tr>
            </a:tbl>
          </a:graphicData>
        </a:graphic>
      </p:graphicFrame>
      <p:sp>
        <p:nvSpPr>
          <p:cNvPr id="5" name="TextBox 4">
            <a:extLst>
              <a:ext uri="{FF2B5EF4-FFF2-40B4-BE49-F238E27FC236}">
                <a16:creationId xmlns:a16="http://schemas.microsoft.com/office/drawing/2014/main" id="{301CDD5D-B995-CBAB-9E5B-292A2B1315AC}"/>
              </a:ext>
            </a:extLst>
          </p:cNvPr>
          <p:cNvSpPr txBox="1"/>
          <p:nvPr/>
        </p:nvSpPr>
        <p:spPr>
          <a:xfrm flipH="1">
            <a:off x="814430" y="136412"/>
            <a:ext cx="4469720" cy="369332"/>
          </a:xfrm>
          <a:prstGeom prst="rect">
            <a:avLst/>
          </a:prstGeom>
          <a:noFill/>
        </p:spPr>
        <p:txBody>
          <a:bodyPr wrap="square" lIns="91440" tIns="45720" rIns="91440" bIns="45720" rtlCol="0" anchor="t">
            <a:spAutoFit/>
          </a:bodyPr>
          <a:lstStyle/>
          <a:p>
            <a:r>
              <a:rPr lang="en-GB">
                <a:solidFill>
                  <a:schemeClr val="accent4"/>
                </a:solidFill>
                <a:cs typeface="Arial"/>
              </a:rPr>
              <a:t>Scope</a:t>
            </a:r>
          </a:p>
        </p:txBody>
      </p:sp>
    </p:spTree>
    <p:extLst>
      <p:ext uri="{BB962C8B-B14F-4D97-AF65-F5344CB8AC3E}">
        <p14:creationId xmlns:p14="http://schemas.microsoft.com/office/powerpoint/2010/main" val="14022715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31FABD-22C7-EE32-DCA3-3DB2A45361BA}"/>
              </a:ext>
            </a:extLst>
          </p:cNvPr>
          <p:cNvSpPr>
            <a:spLocks noGrp="1"/>
          </p:cNvSpPr>
          <p:nvPr>
            <p:ph type="sldNum" sz="quarter" idx="15"/>
          </p:nvPr>
        </p:nvSpPr>
        <p:spPr/>
        <p:txBody>
          <a:bodyPr/>
          <a:lstStyle/>
          <a:p>
            <a:fld id="{229EAAAC-928A-40C1-AC39-D34FD1799CA9}" type="slidenum">
              <a:rPr lang="en-GB" smtClean="0"/>
              <a:pPr/>
              <a:t>50</a:t>
            </a:fld>
            <a:endParaRPr lang="en-GB"/>
          </a:p>
        </p:txBody>
      </p:sp>
      <p:pic>
        <p:nvPicPr>
          <p:cNvPr id="4" name="Picture 3">
            <a:extLst>
              <a:ext uri="{FF2B5EF4-FFF2-40B4-BE49-F238E27FC236}">
                <a16:creationId xmlns:a16="http://schemas.microsoft.com/office/drawing/2014/main" id="{4FFA58B2-FFE9-5CC7-1357-07CEB70D2FE5}"/>
              </a:ext>
            </a:extLst>
          </p:cNvPr>
          <p:cNvPicPr>
            <a:picLocks noChangeAspect="1"/>
          </p:cNvPicPr>
          <p:nvPr/>
        </p:nvPicPr>
        <p:blipFill>
          <a:blip r:embed="rId2"/>
          <a:stretch>
            <a:fillRect/>
          </a:stretch>
        </p:blipFill>
        <p:spPr>
          <a:xfrm>
            <a:off x="1244600" y="700086"/>
            <a:ext cx="10947400" cy="6157913"/>
          </a:xfrm>
          <a:prstGeom prst="rect">
            <a:avLst/>
          </a:prstGeom>
        </p:spPr>
      </p:pic>
      <p:sp>
        <p:nvSpPr>
          <p:cNvPr id="5" name="TextBox 4">
            <a:extLst>
              <a:ext uri="{FF2B5EF4-FFF2-40B4-BE49-F238E27FC236}">
                <a16:creationId xmlns:a16="http://schemas.microsoft.com/office/drawing/2014/main" id="{650E68D2-5BC1-4E8D-8546-5870F27F947E}"/>
              </a:ext>
            </a:extLst>
          </p:cNvPr>
          <p:cNvSpPr txBox="1"/>
          <p:nvPr/>
        </p:nvSpPr>
        <p:spPr>
          <a:xfrm flipH="1">
            <a:off x="825636" y="204139"/>
            <a:ext cx="9067664" cy="369332"/>
          </a:xfrm>
          <a:prstGeom prst="rect">
            <a:avLst/>
          </a:prstGeom>
          <a:noFill/>
        </p:spPr>
        <p:txBody>
          <a:bodyPr wrap="square" rtlCol="0">
            <a:spAutoFit/>
          </a:bodyPr>
          <a:lstStyle/>
          <a:p>
            <a:r>
              <a:rPr lang="en-GB">
                <a:solidFill>
                  <a:schemeClr val="accent4"/>
                </a:solidFill>
              </a:rPr>
              <a:t>Receives Success message</a:t>
            </a:r>
          </a:p>
        </p:txBody>
      </p:sp>
    </p:spTree>
    <p:extLst>
      <p:ext uri="{BB962C8B-B14F-4D97-AF65-F5344CB8AC3E}">
        <p14:creationId xmlns:p14="http://schemas.microsoft.com/office/powerpoint/2010/main" val="15192182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1137C0-EA4D-3CA6-90D2-96D23A953DB2}"/>
              </a:ext>
            </a:extLst>
          </p:cNvPr>
          <p:cNvSpPr>
            <a:spLocks noGrp="1"/>
          </p:cNvSpPr>
          <p:nvPr>
            <p:ph type="sldNum" sz="quarter" idx="15"/>
          </p:nvPr>
        </p:nvSpPr>
        <p:spPr/>
        <p:txBody>
          <a:bodyPr/>
          <a:lstStyle/>
          <a:p>
            <a:fld id="{229EAAAC-928A-40C1-AC39-D34FD1799CA9}" type="slidenum">
              <a:rPr lang="en-GB" smtClean="0"/>
              <a:pPr/>
              <a:t>51</a:t>
            </a:fld>
            <a:endParaRPr lang="en-GB"/>
          </a:p>
        </p:txBody>
      </p:sp>
      <p:pic>
        <p:nvPicPr>
          <p:cNvPr id="4" name="Picture 3">
            <a:extLst>
              <a:ext uri="{FF2B5EF4-FFF2-40B4-BE49-F238E27FC236}">
                <a16:creationId xmlns:a16="http://schemas.microsoft.com/office/drawing/2014/main" id="{9F25E51A-79DF-08C3-88D1-A448E126C99C}"/>
              </a:ext>
            </a:extLst>
          </p:cNvPr>
          <p:cNvPicPr>
            <a:picLocks noChangeAspect="1"/>
          </p:cNvPicPr>
          <p:nvPr/>
        </p:nvPicPr>
        <p:blipFill>
          <a:blip r:embed="rId2"/>
          <a:stretch>
            <a:fillRect/>
          </a:stretch>
        </p:blipFill>
        <p:spPr>
          <a:xfrm>
            <a:off x="1303282" y="767913"/>
            <a:ext cx="10079421" cy="5669674"/>
          </a:xfrm>
          <a:prstGeom prst="rect">
            <a:avLst/>
          </a:prstGeom>
        </p:spPr>
      </p:pic>
      <p:sp>
        <p:nvSpPr>
          <p:cNvPr id="5" name="TextBox 4">
            <a:extLst>
              <a:ext uri="{FF2B5EF4-FFF2-40B4-BE49-F238E27FC236}">
                <a16:creationId xmlns:a16="http://schemas.microsoft.com/office/drawing/2014/main" id="{C68B59BD-4A2E-F40F-F747-6A233B60ADA0}"/>
              </a:ext>
            </a:extLst>
          </p:cNvPr>
          <p:cNvSpPr txBox="1"/>
          <p:nvPr/>
        </p:nvSpPr>
        <p:spPr>
          <a:xfrm flipH="1">
            <a:off x="825636" y="204139"/>
            <a:ext cx="9067664" cy="369332"/>
          </a:xfrm>
          <a:prstGeom prst="rect">
            <a:avLst/>
          </a:prstGeom>
          <a:noFill/>
        </p:spPr>
        <p:txBody>
          <a:bodyPr wrap="square" lIns="91440" tIns="45720" rIns="91440" bIns="45720" rtlCol="0" anchor="t">
            <a:spAutoFit/>
          </a:bodyPr>
          <a:lstStyle/>
          <a:p>
            <a:r>
              <a:rPr lang="en-GB">
                <a:solidFill>
                  <a:schemeClr val="accent4"/>
                </a:solidFill>
                <a:cs typeface="Arial"/>
              </a:rPr>
              <a:t>Email sent to Approver for Sign off</a:t>
            </a:r>
          </a:p>
        </p:txBody>
      </p:sp>
    </p:spTree>
    <p:extLst>
      <p:ext uri="{BB962C8B-B14F-4D97-AF65-F5344CB8AC3E}">
        <p14:creationId xmlns:p14="http://schemas.microsoft.com/office/powerpoint/2010/main" val="2170309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5983CC-C7D6-A546-50C1-030A50E4D93A}"/>
              </a:ext>
            </a:extLst>
          </p:cNvPr>
          <p:cNvSpPr>
            <a:spLocks noGrp="1"/>
          </p:cNvSpPr>
          <p:nvPr>
            <p:ph type="sldNum" sz="quarter" idx="15"/>
          </p:nvPr>
        </p:nvSpPr>
        <p:spPr/>
        <p:txBody>
          <a:bodyPr/>
          <a:lstStyle/>
          <a:p>
            <a:fld id="{229EAAAC-928A-40C1-AC39-D34FD1799CA9}" type="slidenum">
              <a:rPr lang="en-GB" smtClean="0"/>
              <a:pPr/>
              <a:t>52</a:t>
            </a:fld>
            <a:endParaRPr lang="en-GB"/>
          </a:p>
        </p:txBody>
      </p:sp>
      <p:pic>
        <p:nvPicPr>
          <p:cNvPr id="4" name="Picture 3">
            <a:extLst>
              <a:ext uri="{FF2B5EF4-FFF2-40B4-BE49-F238E27FC236}">
                <a16:creationId xmlns:a16="http://schemas.microsoft.com/office/drawing/2014/main" id="{5095F7E6-D4DB-2DF6-334E-6B1DFDBB9D16}"/>
              </a:ext>
            </a:extLst>
          </p:cNvPr>
          <p:cNvPicPr>
            <a:picLocks noChangeAspect="1"/>
          </p:cNvPicPr>
          <p:nvPr/>
        </p:nvPicPr>
        <p:blipFill>
          <a:blip r:embed="rId2"/>
          <a:stretch>
            <a:fillRect/>
          </a:stretch>
        </p:blipFill>
        <p:spPr>
          <a:xfrm>
            <a:off x="1128408" y="749638"/>
            <a:ext cx="9526621" cy="5358724"/>
          </a:xfrm>
          <a:prstGeom prst="rect">
            <a:avLst/>
          </a:prstGeom>
        </p:spPr>
      </p:pic>
      <p:sp>
        <p:nvSpPr>
          <p:cNvPr id="5" name="TextBox 4">
            <a:extLst>
              <a:ext uri="{FF2B5EF4-FFF2-40B4-BE49-F238E27FC236}">
                <a16:creationId xmlns:a16="http://schemas.microsoft.com/office/drawing/2014/main" id="{748A8B4C-EEEF-54F7-EE72-6410A5FAEB9F}"/>
              </a:ext>
            </a:extLst>
          </p:cNvPr>
          <p:cNvSpPr txBox="1"/>
          <p:nvPr/>
        </p:nvSpPr>
        <p:spPr>
          <a:xfrm flipH="1">
            <a:off x="825636" y="204139"/>
            <a:ext cx="9067664" cy="369332"/>
          </a:xfrm>
          <a:prstGeom prst="rect">
            <a:avLst/>
          </a:prstGeom>
          <a:noFill/>
        </p:spPr>
        <p:txBody>
          <a:bodyPr wrap="square" lIns="91440" tIns="45720" rIns="91440" bIns="45720" rtlCol="0" anchor="t">
            <a:spAutoFit/>
          </a:bodyPr>
          <a:lstStyle/>
          <a:p>
            <a:r>
              <a:rPr lang="en-GB">
                <a:solidFill>
                  <a:schemeClr val="accent4"/>
                </a:solidFill>
              </a:rPr>
              <a:t>SINCS  Approver reviews and add Closing Comment</a:t>
            </a:r>
          </a:p>
        </p:txBody>
      </p:sp>
    </p:spTree>
    <p:extLst>
      <p:ext uri="{BB962C8B-B14F-4D97-AF65-F5344CB8AC3E}">
        <p14:creationId xmlns:p14="http://schemas.microsoft.com/office/powerpoint/2010/main" val="390181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E2551-CBD5-65C0-9E5A-B7B64EA9CBF1}"/>
              </a:ext>
            </a:extLst>
          </p:cNvPr>
          <p:cNvSpPr>
            <a:spLocks noGrp="1"/>
          </p:cNvSpPr>
          <p:nvPr>
            <p:ph type="sldNum" sz="quarter" idx="15"/>
          </p:nvPr>
        </p:nvSpPr>
        <p:spPr/>
        <p:txBody>
          <a:bodyPr/>
          <a:lstStyle/>
          <a:p>
            <a:fld id="{229EAAAC-928A-40C1-AC39-D34FD1799CA9}" type="slidenum">
              <a:rPr lang="en-GB" smtClean="0"/>
              <a:pPr/>
              <a:t>53</a:t>
            </a:fld>
            <a:endParaRPr lang="en-GB"/>
          </a:p>
        </p:txBody>
      </p:sp>
      <p:pic>
        <p:nvPicPr>
          <p:cNvPr id="4" name="Picture 3">
            <a:extLst>
              <a:ext uri="{FF2B5EF4-FFF2-40B4-BE49-F238E27FC236}">
                <a16:creationId xmlns:a16="http://schemas.microsoft.com/office/drawing/2014/main" id="{C7AD3909-8640-CCDF-46E4-B7D26AC5F92C}"/>
              </a:ext>
            </a:extLst>
          </p:cNvPr>
          <p:cNvPicPr>
            <a:picLocks noChangeAspect="1"/>
          </p:cNvPicPr>
          <p:nvPr/>
        </p:nvPicPr>
        <p:blipFill>
          <a:blip r:embed="rId2"/>
          <a:stretch>
            <a:fillRect/>
          </a:stretch>
        </p:blipFill>
        <p:spPr>
          <a:xfrm>
            <a:off x="825500" y="603489"/>
            <a:ext cx="10541000" cy="5929313"/>
          </a:xfrm>
          <a:prstGeom prst="rect">
            <a:avLst/>
          </a:prstGeom>
        </p:spPr>
      </p:pic>
      <p:sp>
        <p:nvSpPr>
          <p:cNvPr id="5" name="TextBox 4">
            <a:extLst>
              <a:ext uri="{FF2B5EF4-FFF2-40B4-BE49-F238E27FC236}">
                <a16:creationId xmlns:a16="http://schemas.microsoft.com/office/drawing/2014/main" id="{C9DB8177-61C0-D581-76EA-0E75B369469F}"/>
              </a:ext>
            </a:extLst>
          </p:cNvPr>
          <p:cNvSpPr txBox="1"/>
          <p:nvPr/>
        </p:nvSpPr>
        <p:spPr>
          <a:xfrm flipH="1">
            <a:off x="825636" y="204139"/>
            <a:ext cx="9067664" cy="369332"/>
          </a:xfrm>
          <a:prstGeom prst="rect">
            <a:avLst/>
          </a:prstGeom>
          <a:noFill/>
        </p:spPr>
        <p:txBody>
          <a:bodyPr wrap="square" rtlCol="0">
            <a:spAutoFit/>
          </a:bodyPr>
          <a:lstStyle/>
          <a:p>
            <a:r>
              <a:rPr lang="en-GB">
                <a:solidFill>
                  <a:schemeClr val="accent4"/>
                </a:solidFill>
              </a:rPr>
              <a:t>SINCS  Reviewer – Receive Success Message</a:t>
            </a:r>
          </a:p>
        </p:txBody>
      </p:sp>
    </p:spTree>
    <p:extLst>
      <p:ext uri="{BB962C8B-B14F-4D97-AF65-F5344CB8AC3E}">
        <p14:creationId xmlns:p14="http://schemas.microsoft.com/office/powerpoint/2010/main" val="2302955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311705-6310-00EF-24F3-3291EA6BBF7C}"/>
              </a:ext>
            </a:extLst>
          </p:cNvPr>
          <p:cNvSpPr>
            <a:spLocks noGrp="1"/>
          </p:cNvSpPr>
          <p:nvPr>
            <p:ph type="sldNum" sz="quarter" idx="15"/>
          </p:nvPr>
        </p:nvSpPr>
        <p:spPr/>
        <p:txBody>
          <a:bodyPr/>
          <a:lstStyle/>
          <a:p>
            <a:fld id="{229EAAAC-928A-40C1-AC39-D34FD1799CA9}" type="slidenum">
              <a:rPr lang="en-GB" smtClean="0"/>
              <a:pPr/>
              <a:t>54</a:t>
            </a:fld>
            <a:endParaRPr lang="en-GB"/>
          </a:p>
        </p:txBody>
      </p:sp>
      <p:pic>
        <p:nvPicPr>
          <p:cNvPr id="4" name="Picture 3">
            <a:extLst>
              <a:ext uri="{FF2B5EF4-FFF2-40B4-BE49-F238E27FC236}">
                <a16:creationId xmlns:a16="http://schemas.microsoft.com/office/drawing/2014/main" id="{4009EE5C-BD71-6E0A-98BE-200AD1FCA568}"/>
              </a:ext>
            </a:extLst>
          </p:cNvPr>
          <p:cNvPicPr>
            <a:picLocks noChangeAspect="1"/>
          </p:cNvPicPr>
          <p:nvPr/>
        </p:nvPicPr>
        <p:blipFill>
          <a:blip r:embed="rId2"/>
          <a:stretch>
            <a:fillRect/>
          </a:stretch>
        </p:blipFill>
        <p:spPr>
          <a:xfrm>
            <a:off x="1363611" y="873406"/>
            <a:ext cx="10388600" cy="5843588"/>
          </a:xfrm>
          <a:prstGeom prst="rect">
            <a:avLst/>
          </a:prstGeom>
        </p:spPr>
      </p:pic>
      <p:sp>
        <p:nvSpPr>
          <p:cNvPr id="5" name="TextBox 4">
            <a:extLst>
              <a:ext uri="{FF2B5EF4-FFF2-40B4-BE49-F238E27FC236}">
                <a16:creationId xmlns:a16="http://schemas.microsoft.com/office/drawing/2014/main" id="{F62A4D91-9677-840E-CA2A-8496CB0F04F3}"/>
              </a:ext>
            </a:extLst>
          </p:cNvPr>
          <p:cNvSpPr txBox="1"/>
          <p:nvPr/>
        </p:nvSpPr>
        <p:spPr>
          <a:xfrm flipH="1">
            <a:off x="825636" y="204139"/>
            <a:ext cx="9067664" cy="369332"/>
          </a:xfrm>
          <a:prstGeom prst="rect">
            <a:avLst/>
          </a:prstGeom>
          <a:noFill/>
        </p:spPr>
        <p:txBody>
          <a:bodyPr wrap="square" rtlCol="0">
            <a:spAutoFit/>
          </a:bodyPr>
          <a:lstStyle/>
          <a:p>
            <a:r>
              <a:rPr lang="en-GB">
                <a:solidFill>
                  <a:schemeClr val="accent4"/>
                </a:solidFill>
              </a:rPr>
              <a:t>SINCS File moves to Closed File Widget</a:t>
            </a:r>
          </a:p>
        </p:txBody>
      </p:sp>
    </p:spTree>
    <p:extLst>
      <p:ext uri="{BB962C8B-B14F-4D97-AF65-F5344CB8AC3E}">
        <p14:creationId xmlns:p14="http://schemas.microsoft.com/office/powerpoint/2010/main" val="41752067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140F2B-CF17-494F-BA14-0FCC6E9E0F73}"/>
              </a:ext>
            </a:extLst>
          </p:cNvPr>
          <p:cNvSpPr>
            <a:spLocks noGrp="1"/>
          </p:cNvSpPr>
          <p:nvPr>
            <p:ph type="sldNum" sz="quarter" idx="15"/>
          </p:nvPr>
        </p:nvSpPr>
        <p:spPr/>
        <p:txBody>
          <a:bodyPr/>
          <a:lstStyle/>
          <a:p>
            <a:fld id="{229EAAAC-928A-40C1-AC39-D34FD1799CA9}" type="slidenum">
              <a:rPr lang="en-GB" smtClean="0"/>
              <a:pPr/>
              <a:t>55</a:t>
            </a:fld>
            <a:endParaRPr lang="en-GB"/>
          </a:p>
        </p:txBody>
      </p:sp>
      <p:sp>
        <p:nvSpPr>
          <p:cNvPr id="3" name="Text Placeholder 2">
            <a:extLst>
              <a:ext uri="{FF2B5EF4-FFF2-40B4-BE49-F238E27FC236}">
                <a16:creationId xmlns:a16="http://schemas.microsoft.com/office/drawing/2014/main" id="{A5C4C2BE-9C68-41C1-A5DE-5A69F529213E}"/>
              </a:ext>
            </a:extLst>
          </p:cNvPr>
          <p:cNvSpPr>
            <a:spLocks noGrp="1"/>
          </p:cNvSpPr>
          <p:nvPr>
            <p:ph type="body" sz="quarter" idx="10"/>
          </p:nvPr>
        </p:nvSpPr>
        <p:spPr>
          <a:xfrm>
            <a:off x="3274828" y="1501151"/>
            <a:ext cx="5303001" cy="4320073"/>
          </a:xfrm>
        </p:spPr>
        <p:txBody>
          <a:bodyPr>
            <a:normAutofit/>
          </a:bodyPr>
          <a:lstStyle/>
          <a:p>
            <a:r>
              <a:rPr lang="en-GB" sz="3600" b="1"/>
              <a:t>Application Architecture</a:t>
            </a:r>
          </a:p>
        </p:txBody>
      </p:sp>
    </p:spTree>
    <p:extLst>
      <p:ext uri="{BB962C8B-B14F-4D97-AF65-F5344CB8AC3E}">
        <p14:creationId xmlns:p14="http://schemas.microsoft.com/office/powerpoint/2010/main" val="21260040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DFF872-C2FD-B0F7-0C78-64A08F4B3CF2}"/>
              </a:ext>
            </a:extLst>
          </p:cNvPr>
          <p:cNvPicPr>
            <a:picLocks noChangeAspect="1"/>
          </p:cNvPicPr>
          <p:nvPr/>
        </p:nvPicPr>
        <p:blipFill>
          <a:blip r:embed="rId2"/>
          <a:stretch>
            <a:fillRect/>
          </a:stretch>
        </p:blipFill>
        <p:spPr>
          <a:xfrm>
            <a:off x="615583" y="715617"/>
            <a:ext cx="11198729" cy="5693183"/>
          </a:xfrm>
          <a:prstGeom prst="rect">
            <a:avLst/>
          </a:prstGeom>
        </p:spPr>
      </p:pic>
      <p:sp>
        <p:nvSpPr>
          <p:cNvPr id="4" name="TextBox 3">
            <a:extLst>
              <a:ext uri="{FF2B5EF4-FFF2-40B4-BE49-F238E27FC236}">
                <a16:creationId xmlns:a16="http://schemas.microsoft.com/office/drawing/2014/main" id="{C085DE84-3634-0903-84B8-7E1311E992D3}"/>
              </a:ext>
            </a:extLst>
          </p:cNvPr>
          <p:cNvSpPr txBox="1"/>
          <p:nvPr/>
        </p:nvSpPr>
        <p:spPr>
          <a:xfrm flipH="1">
            <a:off x="825636" y="204139"/>
            <a:ext cx="9067664" cy="369332"/>
          </a:xfrm>
          <a:prstGeom prst="rect">
            <a:avLst/>
          </a:prstGeom>
          <a:noFill/>
        </p:spPr>
        <p:txBody>
          <a:bodyPr wrap="square" lIns="91440" tIns="45720" rIns="91440" bIns="45720" rtlCol="0" anchor="t">
            <a:spAutoFit/>
          </a:bodyPr>
          <a:lstStyle/>
          <a:p>
            <a:r>
              <a:rPr lang="en-US">
                <a:ea typeface="+mn-lt"/>
                <a:cs typeface="+mn-lt"/>
              </a:rPr>
              <a:t>Application Architecture</a:t>
            </a:r>
          </a:p>
        </p:txBody>
      </p:sp>
    </p:spTree>
    <p:extLst>
      <p:ext uri="{BB962C8B-B14F-4D97-AF65-F5344CB8AC3E}">
        <p14:creationId xmlns:p14="http://schemas.microsoft.com/office/powerpoint/2010/main" val="16647214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406E48-2EA6-ACBA-C807-58967F387846}"/>
              </a:ext>
            </a:extLst>
          </p:cNvPr>
          <p:cNvSpPr>
            <a:spLocks noGrp="1"/>
          </p:cNvSpPr>
          <p:nvPr>
            <p:ph type="sldNum" sz="quarter" idx="15"/>
          </p:nvPr>
        </p:nvSpPr>
        <p:spPr/>
        <p:txBody>
          <a:bodyPr/>
          <a:lstStyle/>
          <a:p>
            <a:fld id="{229EAAAC-928A-40C1-AC39-D34FD1799CA9}" type="slidenum">
              <a:rPr lang="en-GB" smtClean="0"/>
              <a:pPr/>
              <a:t>57</a:t>
            </a:fld>
            <a:endParaRPr lang="en-GB"/>
          </a:p>
        </p:txBody>
      </p:sp>
      <p:graphicFrame>
        <p:nvGraphicFramePr>
          <p:cNvPr id="4" name="Table 3">
            <a:extLst>
              <a:ext uri="{FF2B5EF4-FFF2-40B4-BE49-F238E27FC236}">
                <a16:creationId xmlns:a16="http://schemas.microsoft.com/office/drawing/2014/main" id="{EFA02EB8-33A1-1D42-3C76-BBCEACDC4B29}"/>
              </a:ext>
            </a:extLst>
          </p:cNvPr>
          <p:cNvGraphicFramePr>
            <a:graphicFrameLocks noGrp="1"/>
          </p:cNvGraphicFramePr>
          <p:nvPr>
            <p:extLst>
              <p:ext uri="{D42A27DB-BD31-4B8C-83A1-F6EECF244321}">
                <p14:modId xmlns:p14="http://schemas.microsoft.com/office/powerpoint/2010/main" val="592659939"/>
              </p:ext>
            </p:extLst>
          </p:nvPr>
        </p:nvGraphicFramePr>
        <p:xfrm>
          <a:off x="885265" y="705970"/>
          <a:ext cx="10443606" cy="5547938"/>
        </p:xfrm>
        <a:graphic>
          <a:graphicData uri="http://schemas.openxmlformats.org/drawingml/2006/table">
            <a:tbl>
              <a:tblPr firstRow="1" firstCol="1" bandRow="1">
                <a:tableStyleId>{5C22544A-7EE6-4342-B048-85BDC9FD1C3A}</a:tableStyleId>
              </a:tblPr>
              <a:tblGrid>
                <a:gridCol w="869880">
                  <a:extLst>
                    <a:ext uri="{9D8B030D-6E8A-4147-A177-3AD203B41FA5}">
                      <a16:colId xmlns:a16="http://schemas.microsoft.com/office/drawing/2014/main" val="3236579004"/>
                    </a:ext>
                  </a:extLst>
                </a:gridCol>
                <a:gridCol w="1977000">
                  <a:extLst>
                    <a:ext uri="{9D8B030D-6E8A-4147-A177-3AD203B41FA5}">
                      <a16:colId xmlns:a16="http://schemas.microsoft.com/office/drawing/2014/main" val="504925411"/>
                    </a:ext>
                  </a:extLst>
                </a:gridCol>
                <a:gridCol w="7596726">
                  <a:extLst>
                    <a:ext uri="{9D8B030D-6E8A-4147-A177-3AD203B41FA5}">
                      <a16:colId xmlns:a16="http://schemas.microsoft.com/office/drawing/2014/main" val="3880223572"/>
                    </a:ext>
                  </a:extLst>
                </a:gridCol>
              </a:tblGrid>
              <a:tr h="218422">
                <a:tc>
                  <a:txBody>
                    <a:bodyPr/>
                    <a:lstStyle/>
                    <a:p>
                      <a:pPr algn="ctr"/>
                      <a:r>
                        <a:rPr lang="en-GB" sz="1400">
                          <a:effectLst/>
                        </a:rPr>
                        <a:t>#</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pPr algn="ctr"/>
                      <a:r>
                        <a:rPr lang="en-GB" sz="1400">
                          <a:effectLst/>
                        </a:rPr>
                        <a:t>Component</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pPr algn="ctr"/>
                      <a:r>
                        <a:rPr lang="en-GB" sz="1400">
                          <a:effectLst/>
                        </a:rPr>
                        <a:t>Description</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1766218938"/>
                  </a:ext>
                </a:extLst>
              </a:tr>
              <a:tr h="553338">
                <a:tc>
                  <a:txBody>
                    <a:bodyPr/>
                    <a:lstStyle/>
                    <a:p>
                      <a:r>
                        <a:rPr lang="en-GB" sz="1400">
                          <a:effectLst/>
                        </a:rPr>
                        <a:t>1</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MyIM Desktop UI (Angular/HTML/CSS)</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MyIM UI will be developed using Angular CLI framework, HTML, CSS and Typescript.  It is entry point for helpdesk operators to create and track fault.</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2117173489"/>
                  </a:ext>
                </a:extLst>
              </a:tr>
              <a:tr h="873692">
                <a:tc>
                  <a:txBody>
                    <a:bodyPr/>
                    <a:lstStyle/>
                    <a:p>
                      <a:r>
                        <a:rPr lang="en-GB" sz="1400">
                          <a:effectLst/>
                        </a:rPr>
                        <a:t>2</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UI – Application Navigation Services (Controllers/Filters/Templates)</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UI based on Controller and Templates in Angular.  This composing HTML templates with Angular mark-up, component classes to manage those templates#, adding logic in services, and boxing components and services in modules.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2196026118"/>
                  </a:ext>
                </a:extLst>
              </a:tr>
              <a:tr h="655268">
                <a:tc>
                  <a:txBody>
                    <a:bodyPr/>
                    <a:lstStyle/>
                    <a:p>
                      <a:r>
                        <a:rPr lang="en-GB" sz="1400">
                          <a:effectLst/>
                        </a:rPr>
                        <a:t>3</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UI – Data Access</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Angular data biding module. A mechanism for co-ordinating parts of the template with parts of component.  This module is response to mark-up to the template HTML to tell Angular how to connect both sides.</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1346189602"/>
                  </a:ext>
                </a:extLst>
              </a:tr>
              <a:tr h="582461">
                <a:tc>
                  <a:txBody>
                    <a:bodyPr/>
                    <a:lstStyle/>
                    <a:p>
                      <a:r>
                        <a:rPr lang="en-GB" sz="1400">
                          <a:effectLst/>
                        </a:rPr>
                        <a:t>4</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NR Azure Active Directory</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NR Azure activity directory.  </a:t>
                      </a:r>
                      <a:r>
                        <a:rPr lang="en-GB" sz="1400" err="1">
                          <a:effectLst/>
                        </a:rPr>
                        <a:t>MyIM</a:t>
                      </a:r>
                      <a:r>
                        <a:rPr lang="en-GB" sz="1400">
                          <a:effectLst/>
                        </a:rPr>
                        <a:t> </a:t>
                      </a:r>
                      <a:r>
                        <a:rPr lang="en-GB" sz="1400" err="1">
                          <a:effectLst/>
                        </a:rPr>
                        <a:t>WebAPI</a:t>
                      </a:r>
                      <a:r>
                        <a:rPr lang="en-GB" sz="1400">
                          <a:effectLst/>
                        </a:rPr>
                        <a:t> authentication to allow access users in single sign on to use  application AAD groups</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3809578062"/>
                  </a:ext>
                </a:extLst>
              </a:tr>
              <a:tr h="1164922">
                <a:tc>
                  <a:txBody>
                    <a:bodyPr/>
                    <a:lstStyle/>
                    <a:p>
                      <a:r>
                        <a:rPr lang="en-GB" sz="1400">
                          <a:effectLst/>
                        </a:rPr>
                        <a:t>5</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err="1">
                          <a:effectLst/>
                        </a:rPr>
                        <a:t>MyIM</a:t>
                      </a:r>
                      <a:r>
                        <a:rPr lang="en-GB" sz="1400">
                          <a:effectLst/>
                        </a:rPr>
                        <a:t> API Gateway Management with Web Application Firewall(WAF)</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It is a </a:t>
                      </a:r>
                      <a:r>
                        <a:rPr lang="en-GB" sz="1400" err="1">
                          <a:effectLst/>
                        </a:rPr>
                        <a:t>MyIM</a:t>
                      </a:r>
                      <a:r>
                        <a:rPr lang="en-GB" sz="1400">
                          <a:effectLst/>
                        </a:rPr>
                        <a:t> web traffic load balancer that enables you to manage traffic to your web/mobile applications from internet.  It has built-in support for Web Application Firewall (WAF) to prevent the common security attacks. It securely exposes content of application from App Service and API Management’s developer and API portal. App Gateway helps to follow the well-established cloud security pattern</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2007642330"/>
                  </a:ext>
                </a:extLst>
              </a:tr>
              <a:tr h="276668">
                <a:tc>
                  <a:txBody>
                    <a:bodyPr/>
                    <a:lstStyle/>
                    <a:p>
                      <a:r>
                        <a:rPr lang="en-GB" sz="1400">
                          <a:effectLst/>
                        </a:rPr>
                        <a:t>6</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MyIM API Management</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MyIM API Management.  It is middle layer to interact with all API services</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4280048293"/>
                  </a:ext>
                </a:extLst>
              </a:tr>
              <a:tr h="538776">
                <a:tc>
                  <a:txBody>
                    <a:bodyPr/>
                    <a:lstStyle/>
                    <a:p>
                      <a:r>
                        <a:rPr lang="en-GB" sz="1400">
                          <a:effectLst/>
                        </a:rPr>
                        <a:t>7</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Radis Cache</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Azure Cache for Radis provides an in-memory data store based on the </a:t>
                      </a:r>
                      <a:r>
                        <a:rPr lang="en-GB" sz="1400" u="none" strike="noStrike">
                          <a:effectLst/>
                          <a:hlinkClick r:id="rId3"/>
                        </a:rPr>
                        <a:t>Radis</a:t>
                      </a:r>
                      <a:r>
                        <a:rPr lang="en-GB" sz="1400">
                          <a:effectLst/>
                        </a:rPr>
                        <a:t> software. It is used to store the sessions of the users, and dashboard data.</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1051595997"/>
                  </a:ext>
                </a:extLst>
              </a:tr>
              <a:tr h="684391">
                <a:tc>
                  <a:txBody>
                    <a:bodyPr/>
                    <a:lstStyle/>
                    <a:p>
                      <a:r>
                        <a:rPr lang="en-GB" sz="1400">
                          <a:effectLst/>
                        </a:rPr>
                        <a:t>8</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Azure Application insights</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It constantly monitors the implementation components (Azure Function or a Logic App), which automatically detects any performance anomalies, and uses powerful analytics tools to help diagnose issues with the components if any.</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2826575261"/>
                  </a:ext>
                </a:extLst>
              </a:tr>
            </a:tbl>
          </a:graphicData>
        </a:graphic>
      </p:graphicFrame>
      <p:sp>
        <p:nvSpPr>
          <p:cNvPr id="5" name="TextBox 4">
            <a:extLst>
              <a:ext uri="{FF2B5EF4-FFF2-40B4-BE49-F238E27FC236}">
                <a16:creationId xmlns:a16="http://schemas.microsoft.com/office/drawing/2014/main" id="{3D7CF57A-89B0-3811-E39B-6F525EF20B34}"/>
              </a:ext>
            </a:extLst>
          </p:cNvPr>
          <p:cNvSpPr txBox="1"/>
          <p:nvPr/>
        </p:nvSpPr>
        <p:spPr>
          <a:xfrm flipH="1">
            <a:off x="825636" y="204139"/>
            <a:ext cx="9067664" cy="369332"/>
          </a:xfrm>
          <a:prstGeom prst="rect">
            <a:avLst/>
          </a:prstGeom>
          <a:noFill/>
        </p:spPr>
        <p:txBody>
          <a:bodyPr wrap="square" lIns="91440" tIns="45720" rIns="91440" bIns="45720" rtlCol="0" anchor="t">
            <a:spAutoFit/>
          </a:bodyPr>
          <a:lstStyle/>
          <a:p>
            <a:r>
              <a:rPr lang="en-US">
                <a:ea typeface="+mn-lt"/>
                <a:cs typeface="+mn-lt"/>
              </a:rPr>
              <a:t>Key Components (1/4)</a:t>
            </a:r>
          </a:p>
        </p:txBody>
      </p:sp>
    </p:spTree>
    <p:extLst>
      <p:ext uri="{BB962C8B-B14F-4D97-AF65-F5344CB8AC3E}">
        <p14:creationId xmlns:p14="http://schemas.microsoft.com/office/powerpoint/2010/main" val="31944694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F7A1E2-4D65-74CC-2039-8E2F5E080CCF}"/>
              </a:ext>
            </a:extLst>
          </p:cNvPr>
          <p:cNvSpPr>
            <a:spLocks noGrp="1"/>
          </p:cNvSpPr>
          <p:nvPr>
            <p:ph type="sldNum" sz="quarter" idx="15"/>
          </p:nvPr>
        </p:nvSpPr>
        <p:spPr/>
        <p:txBody>
          <a:bodyPr/>
          <a:lstStyle/>
          <a:p>
            <a:fld id="{229EAAAC-928A-40C1-AC39-D34FD1799CA9}" type="slidenum">
              <a:rPr lang="en-GB" smtClean="0"/>
              <a:pPr/>
              <a:t>58</a:t>
            </a:fld>
            <a:endParaRPr lang="en-GB"/>
          </a:p>
        </p:txBody>
      </p:sp>
      <p:graphicFrame>
        <p:nvGraphicFramePr>
          <p:cNvPr id="3" name="Table 2">
            <a:extLst>
              <a:ext uri="{FF2B5EF4-FFF2-40B4-BE49-F238E27FC236}">
                <a16:creationId xmlns:a16="http://schemas.microsoft.com/office/drawing/2014/main" id="{8332BADF-196F-5226-E4D1-3D01D2F46129}"/>
              </a:ext>
            </a:extLst>
          </p:cNvPr>
          <p:cNvGraphicFramePr>
            <a:graphicFrameLocks noGrp="1"/>
          </p:cNvGraphicFramePr>
          <p:nvPr>
            <p:extLst>
              <p:ext uri="{D42A27DB-BD31-4B8C-83A1-F6EECF244321}">
                <p14:modId xmlns:p14="http://schemas.microsoft.com/office/powerpoint/2010/main" val="2752636507"/>
              </p:ext>
            </p:extLst>
          </p:nvPr>
        </p:nvGraphicFramePr>
        <p:xfrm>
          <a:off x="1016507" y="674183"/>
          <a:ext cx="10158985" cy="5922224"/>
        </p:xfrm>
        <a:graphic>
          <a:graphicData uri="http://schemas.openxmlformats.org/drawingml/2006/table">
            <a:tbl>
              <a:tblPr firstCol="1" bandRow="1">
                <a:tableStyleId>{5C22544A-7EE6-4342-B048-85BDC9FD1C3A}</a:tableStyleId>
              </a:tblPr>
              <a:tblGrid>
                <a:gridCol w="707064">
                  <a:extLst>
                    <a:ext uri="{9D8B030D-6E8A-4147-A177-3AD203B41FA5}">
                      <a16:colId xmlns:a16="http://schemas.microsoft.com/office/drawing/2014/main" val="3588395706"/>
                    </a:ext>
                  </a:extLst>
                </a:gridCol>
                <a:gridCol w="3110682">
                  <a:extLst>
                    <a:ext uri="{9D8B030D-6E8A-4147-A177-3AD203B41FA5}">
                      <a16:colId xmlns:a16="http://schemas.microsoft.com/office/drawing/2014/main" val="4041820667"/>
                    </a:ext>
                  </a:extLst>
                </a:gridCol>
                <a:gridCol w="6341239">
                  <a:extLst>
                    <a:ext uri="{9D8B030D-6E8A-4147-A177-3AD203B41FA5}">
                      <a16:colId xmlns:a16="http://schemas.microsoft.com/office/drawing/2014/main" val="2396495864"/>
                    </a:ext>
                  </a:extLst>
                </a:gridCol>
              </a:tblGrid>
              <a:tr h="0">
                <a:tc>
                  <a:txBody>
                    <a:bodyPr/>
                    <a:lstStyle/>
                    <a:p>
                      <a:r>
                        <a:rPr lang="en-GB" sz="1400">
                          <a:effectLst/>
                        </a:rPr>
                        <a:t>9</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Azure Function</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effectLst/>
                        </a:rPr>
                        <a:t>Azure API Function to fetch and store / fetch videos images of assets from ADLS Blobs. </a:t>
                      </a:r>
                      <a:br>
                        <a:rPr lang="en-GB" sz="1400">
                          <a:effectLst/>
                        </a:rPr>
                      </a:br>
                      <a:r>
                        <a:rPr lang="en-GB" sz="1400">
                          <a:effectLst/>
                        </a:rPr>
                        <a:t>To communicate with and DataMart to fetch Asset Register, Inspections, GIS service, Organisational and RBAC details. </a:t>
                      </a:r>
                      <a:br>
                        <a:rPr lang="en-GB" sz="1400">
                          <a:effectLst/>
                        </a:rPr>
                      </a:br>
                      <a:r>
                        <a:rPr lang="en-GB" sz="1400">
                          <a:effectLst/>
                        </a:rPr>
                        <a:t>To fetch and store transactional data within </a:t>
                      </a:r>
                      <a:r>
                        <a:rPr lang="en-GB" sz="1400" err="1">
                          <a:effectLst/>
                        </a:rPr>
                        <a:t>MyIM</a:t>
                      </a:r>
                      <a:r>
                        <a:rPr lang="en-GB" sz="1400">
                          <a:effectLst/>
                        </a:rPr>
                        <a:t> Application database</a:t>
                      </a:r>
                      <a:br>
                        <a:rPr lang="en-GB" sz="1400">
                          <a:effectLst/>
                        </a:rPr>
                      </a:br>
                      <a:r>
                        <a:rPr lang="en-GB" sz="1400">
                          <a:effectLst/>
                        </a:rPr>
                        <a:t>To communicate </a:t>
                      </a:r>
                      <a:r>
                        <a:rPr lang="en-GB" sz="1400" err="1">
                          <a:effectLst/>
                        </a:rPr>
                        <a:t>MyIM</a:t>
                      </a:r>
                      <a:r>
                        <a:rPr lang="en-GB" sz="1400">
                          <a:effectLst/>
                        </a:rPr>
                        <a:t> to create Defects and Work Order details after fault is approved in the MWM Portal</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1774050212"/>
                  </a:ext>
                </a:extLst>
              </a:tr>
              <a:tr h="1098635">
                <a:tc>
                  <a:txBody>
                    <a:bodyPr/>
                    <a:lstStyle/>
                    <a:p>
                      <a:r>
                        <a:rPr lang="en-GB" sz="1400">
                          <a:effectLst/>
                        </a:rPr>
                        <a:t>10</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PSS</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This is an existing PSS (on premise).  It has been agreed with the Business owner NOT to re-engineer the interface from the new </a:t>
                      </a:r>
                      <a:r>
                        <a:rPr lang="en-GB" sz="1400" err="1">
                          <a:effectLst/>
                        </a:rPr>
                        <a:t>MyIM</a:t>
                      </a:r>
                      <a:r>
                        <a:rPr lang="en-GB" sz="1400">
                          <a:effectLst/>
                        </a:rPr>
                        <a:t> to PSS (on-premise), rather provide all the fault data in to a DataMart via ADS Foundation.  Business owners will manage the consumption of the data for their reporting using </a:t>
                      </a:r>
                      <a:r>
                        <a:rPr lang="en-GB" sz="1400" err="1">
                          <a:effectLst/>
                        </a:rPr>
                        <a:t>MyIM</a:t>
                      </a:r>
                      <a:r>
                        <a:rPr lang="en-GB" sz="1400">
                          <a:effectLst/>
                        </a:rPr>
                        <a:t> DataMart.</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1637880845"/>
                  </a:ext>
                </a:extLst>
              </a:tr>
              <a:tr h="1623189">
                <a:tc>
                  <a:txBody>
                    <a:bodyPr/>
                    <a:lstStyle/>
                    <a:p>
                      <a:r>
                        <a:rPr lang="en-GB" sz="1400">
                          <a:effectLst/>
                        </a:rPr>
                        <a:t>11</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Application Database</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It is internal </a:t>
                      </a:r>
                      <a:r>
                        <a:rPr lang="en-GB" sz="1400" err="1">
                          <a:effectLst/>
                        </a:rPr>
                        <a:t>MyIM</a:t>
                      </a:r>
                      <a:r>
                        <a:rPr lang="en-GB" sz="1400">
                          <a:effectLst/>
                        </a:rPr>
                        <a:t> Database which holds the transactional data and </a:t>
                      </a:r>
                      <a:r>
                        <a:rPr lang="en-GB" sz="1400" err="1">
                          <a:effectLst/>
                        </a:rPr>
                        <a:t>MyIM</a:t>
                      </a:r>
                      <a:r>
                        <a:rPr lang="en-GB" sz="1400">
                          <a:effectLst/>
                        </a:rPr>
                        <a:t> admin and roles details.   Assets previous Faults and SINCS history can also be stored in this Database.  Fault information to downstream operational systems will be provided from this Database upon request through API calls. </a:t>
                      </a:r>
                      <a:r>
                        <a:rPr lang="en-US" sz="1400">
                          <a:effectLst/>
                        </a:rPr>
                        <a:t>Azure Foundation holds data in the same structure /granularity as the sources like Ellipse, ADS AND GIS. The data will be curated and pushed into DataMart which can be accessed by many other dependent applications like </a:t>
                      </a:r>
                      <a:r>
                        <a:rPr lang="en-US" sz="1400" err="1">
                          <a:effectLst/>
                        </a:rPr>
                        <a:t>MyIM</a:t>
                      </a:r>
                      <a:r>
                        <a:rPr lang="en-US" sz="1400">
                          <a:effectLst/>
                        </a:rPr>
                        <a:t>.</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321050218"/>
                  </a:ext>
                </a:extLst>
              </a:tr>
              <a:tr h="1522759">
                <a:tc>
                  <a:txBody>
                    <a:bodyPr/>
                    <a:lstStyle/>
                    <a:p>
                      <a:r>
                        <a:rPr lang="en-GB" sz="1400">
                          <a:effectLst/>
                        </a:rPr>
                        <a:t>12</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DataMart</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DataMart will store reference data of EAM, Organisation and GIS data which can be used as reference for other applications.  </a:t>
                      </a:r>
                      <a:r>
                        <a:rPr lang="en-GB" sz="1400" err="1">
                          <a:effectLst/>
                        </a:rPr>
                        <a:t>MyIM</a:t>
                      </a:r>
                      <a:r>
                        <a:rPr lang="en-GB" sz="1400">
                          <a:effectLst/>
                        </a:rPr>
                        <a:t> is one of the application which uses these data to create the faults.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effectLst/>
                          <a:latin typeface="Arial" panose="020B0604020202020204" pitchFamily="34" charset="0"/>
                          <a:ea typeface="Times New Roman" panose="02020603050405020304" pitchFamily="18" charset="0"/>
                          <a:cs typeface="Times New Roman" panose="02020603050405020304" pitchFamily="18" charset="0"/>
                        </a:rPr>
                        <a:t>The </a:t>
                      </a:r>
                      <a:r>
                        <a:rPr lang="en-GB" sz="1400" err="1">
                          <a:effectLst/>
                          <a:latin typeface="Arial" panose="020B0604020202020204" pitchFamily="34" charset="0"/>
                          <a:ea typeface="Times New Roman" panose="02020603050405020304" pitchFamily="18" charset="0"/>
                          <a:cs typeface="Times New Roman" panose="02020603050405020304" pitchFamily="18" charset="0"/>
                        </a:rPr>
                        <a:t>MyIM</a:t>
                      </a:r>
                      <a:r>
                        <a:rPr lang="en-GB" sz="1400">
                          <a:effectLst/>
                          <a:latin typeface="Arial" panose="020B0604020202020204" pitchFamily="34" charset="0"/>
                          <a:ea typeface="Times New Roman" panose="02020603050405020304" pitchFamily="18" charset="0"/>
                          <a:cs typeface="Times New Roman" panose="02020603050405020304" pitchFamily="18" charset="0"/>
                        </a:rPr>
                        <a:t> DM is a separate schema in Azure DM. The strategic DM for failures was not available and need to deal with all the required data migration.</a:t>
                      </a:r>
                    </a:p>
                    <a:p>
                      <a:r>
                        <a:rPr lang="en-GB" sz="1400">
                          <a:effectLst/>
                        </a:rPr>
                        <a:t>It  will be used to store </a:t>
                      </a:r>
                      <a:r>
                        <a:rPr lang="en-GB" sz="1400" err="1">
                          <a:effectLst/>
                        </a:rPr>
                        <a:t>MyIM</a:t>
                      </a:r>
                      <a:r>
                        <a:rPr lang="en-GB" sz="1400">
                          <a:effectLst/>
                        </a:rPr>
                        <a:t> time-series data about faults against different assets that can be retrieved along with SINCS investigation for analytical purposes</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283951217"/>
                  </a:ext>
                </a:extLst>
              </a:tr>
            </a:tbl>
          </a:graphicData>
        </a:graphic>
      </p:graphicFrame>
      <p:sp>
        <p:nvSpPr>
          <p:cNvPr id="5" name="TextBox 4">
            <a:extLst>
              <a:ext uri="{FF2B5EF4-FFF2-40B4-BE49-F238E27FC236}">
                <a16:creationId xmlns:a16="http://schemas.microsoft.com/office/drawing/2014/main" id="{3C12CAC6-3D82-3836-639C-3298F69687CF}"/>
              </a:ext>
            </a:extLst>
          </p:cNvPr>
          <p:cNvSpPr txBox="1"/>
          <p:nvPr/>
        </p:nvSpPr>
        <p:spPr>
          <a:xfrm flipH="1">
            <a:off x="825636" y="204139"/>
            <a:ext cx="9067664" cy="369332"/>
          </a:xfrm>
          <a:prstGeom prst="rect">
            <a:avLst/>
          </a:prstGeom>
          <a:noFill/>
        </p:spPr>
        <p:txBody>
          <a:bodyPr wrap="square" lIns="91440" tIns="45720" rIns="91440" bIns="45720" rtlCol="0" anchor="t">
            <a:spAutoFit/>
          </a:bodyPr>
          <a:lstStyle/>
          <a:p>
            <a:r>
              <a:rPr lang="en-US">
                <a:ea typeface="+mn-lt"/>
                <a:cs typeface="+mn-lt"/>
              </a:rPr>
              <a:t>Key Components (2/4)</a:t>
            </a:r>
          </a:p>
        </p:txBody>
      </p:sp>
    </p:spTree>
    <p:extLst>
      <p:ext uri="{BB962C8B-B14F-4D97-AF65-F5344CB8AC3E}">
        <p14:creationId xmlns:p14="http://schemas.microsoft.com/office/powerpoint/2010/main" val="42588849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F7A1E2-4D65-74CC-2039-8E2F5E080CCF}"/>
              </a:ext>
            </a:extLst>
          </p:cNvPr>
          <p:cNvSpPr>
            <a:spLocks noGrp="1"/>
          </p:cNvSpPr>
          <p:nvPr>
            <p:ph type="sldNum" sz="quarter" idx="15"/>
          </p:nvPr>
        </p:nvSpPr>
        <p:spPr/>
        <p:txBody>
          <a:bodyPr/>
          <a:lstStyle/>
          <a:p>
            <a:fld id="{229EAAAC-928A-40C1-AC39-D34FD1799CA9}" type="slidenum">
              <a:rPr lang="en-GB" smtClean="0"/>
              <a:pPr/>
              <a:t>59</a:t>
            </a:fld>
            <a:endParaRPr lang="en-GB"/>
          </a:p>
        </p:txBody>
      </p:sp>
      <p:graphicFrame>
        <p:nvGraphicFramePr>
          <p:cNvPr id="3" name="Table 2">
            <a:extLst>
              <a:ext uri="{FF2B5EF4-FFF2-40B4-BE49-F238E27FC236}">
                <a16:creationId xmlns:a16="http://schemas.microsoft.com/office/drawing/2014/main" id="{2CFBB4C9-2D91-D0E6-0D4D-8C13F3F13F0B}"/>
              </a:ext>
            </a:extLst>
          </p:cNvPr>
          <p:cNvGraphicFramePr>
            <a:graphicFrameLocks noGrp="1"/>
          </p:cNvGraphicFramePr>
          <p:nvPr>
            <p:extLst>
              <p:ext uri="{D42A27DB-BD31-4B8C-83A1-F6EECF244321}">
                <p14:modId xmlns:p14="http://schemas.microsoft.com/office/powerpoint/2010/main" val="1634901114"/>
              </p:ext>
            </p:extLst>
          </p:nvPr>
        </p:nvGraphicFramePr>
        <p:xfrm>
          <a:off x="1037059" y="1341783"/>
          <a:ext cx="10158985" cy="3583509"/>
        </p:xfrm>
        <a:graphic>
          <a:graphicData uri="http://schemas.openxmlformats.org/drawingml/2006/table">
            <a:tbl>
              <a:tblPr firstCol="1" bandRow="1">
                <a:tableStyleId>{5C22544A-7EE6-4342-B048-85BDC9FD1C3A}</a:tableStyleId>
              </a:tblPr>
              <a:tblGrid>
                <a:gridCol w="707064">
                  <a:extLst>
                    <a:ext uri="{9D8B030D-6E8A-4147-A177-3AD203B41FA5}">
                      <a16:colId xmlns:a16="http://schemas.microsoft.com/office/drawing/2014/main" val="3076837387"/>
                    </a:ext>
                  </a:extLst>
                </a:gridCol>
                <a:gridCol w="3110682">
                  <a:extLst>
                    <a:ext uri="{9D8B030D-6E8A-4147-A177-3AD203B41FA5}">
                      <a16:colId xmlns:a16="http://schemas.microsoft.com/office/drawing/2014/main" val="1679728403"/>
                    </a:ext>
                  </a:extLst>
                </a:gridCol>
                <a:gridCol w="6341239">
                  <a:extLst>
                    <a:ext uri="{9D8B030D-6E8A-4147-A177-3AD203B41FA5}">
                      <a16:colId xmlns:a16="http://schemas.microsoft.com/office/drawing/2014/main" val="2643913361"/>
                    </a:ext>
                  </a:extLst>
                </a:gridCol>
              </a:tblGrid>
              <a:tr h="515385">
                <a:tc>
                  <a:txBody>
                    <a:bodyPr/>
                    <a:lstStyle/>
                    <a:p>
                      <a:r>
                        <a:rPr lang="en-GB" sz="1400">
                          <a:effectLst/>
                        </a:rPr>
                        <a:t>13</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latin typeface="Arial" panose="020B0604020202020204" pitchFamily="34" charset="0"/>
                          <a:ea typeface="Times New Roman" panose="02020603050405020304" pitchFamily="18" charset="0"/>
                          <a:cs typeface="Times New Roman" panose="02020603050405020304" pitchFamily="18" charset="0"/>
                        </a:rPr>
                        <a:t>Azure Foundation DB</a:t>
                      </a:r>
                    </a:p>
                  </a:txBody>
                  <a:tcPr marL="18530" marR="18530" marT="0" marB="0"/>
                </a:tc>
                <a:tc>
                  <a:txBody>
                    <a:bodyPr/>
                    <a:lstStyle/>
                    <a:p>
                      <a:r>
                        <a:rPr lang="en-GB" sz="1400">
                          <a:effectLst/>
                          <a:latin typeface="Arial" panose="020B0604020202020204" pitchFamily="34" charset="0"/>
                          <a:ea typeface="Times New Roman" panose="02020603050405020304" pitchFamily="18" charset="0"/>
                          <a:cs typeface="Times New Roman" panose="02020603050405020304" pitchFamily="18" charset="0"/>
                        </a:rPr>
                        <a:t>This is used to obtain the organisational data</a:t>
                      </a:r>
                    </a:p>
                  </a:txBody>
                  <a:tcPr marL="18530" marR="18530" marT="0" marB="0"/>
                </a:tc>
                <a:extLst>
                  <a:ext uri="{0D108BD9-81ED-4DB2-BD59-A6C34878D82A}">
                    <a16:rowId xmlns:a16="http://schemas.microsoft.com/office/drawing/2014/main" val="4090261693"/>
                  </a:ext>
                </a:extLst>
              </a:tr>
              <a:tr h="1427747">
                <a:tc>
                  <a:txBody>
                    <a:bodyPr/>
                    <a:lstStyle/>
                    <a:p>
                      <a:r>
                        <a:rPr lang="en-GB" sz="1400">
                          <a:effectLst/>
                        </a:rPr>
                        <a:t>14</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Azure Data Factory</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Azure Data Factory It is the cloud-based ETL and data integration service. This service will be used to push fault transactional data from </a:t>
                      </a:r>
                      <a:r>
                        <a:rPr lang="en-GB" sz="1400" err="1">
                          <a:effectLst/>
                        </a:rPr>
                        <a:t>MyIM</a:t>
                      </a:r>
                      <a:r>
                        <a:rPr lang="en-GB" sz="1400">
                          <a:effectLst/>
                        </a:rPr>
                        <a:t> application database to Azure DataMart. This is an existing ADS on premise.  It has been agreed with the Business owner NOT to re-engineer the interface from the new </a:t>
                      </a:r>
                      <a:r>
                        <a:rPr lang="en-GB" sz="1400" err="1">
                          <a:effectLst/>
                        </a:rPr>
                        <a:t>MyIM</a:t>
                      </a:r>
                      <a:r>
                        <a:rPr lang="en-GB" sz="1400">
                          <a:effectLst/>
                        </a:rPr>
                        <a:t> to ADS (on-premise), rather provide all the fault data in to a DataMart. Business owners will manage the consumption of the data for their reporting</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1116729290"/>
                  </a:ext>
                </a:extLst>
              </a:tr>
              <a:tr h="613276">
                <a:tc>
                  <a:txBody>
                    <a:bodyPr/>
                    <a:lstStyle/>
                    <a:p>
                      <a:r>
                        <a:rPr lang="en-GB" sz="1400">
                          <a:effectLst/>
                          <a:latin typeface="Arial" panose="020B0604020202020204" pitchFamily="34" charset="0"/>
                          <a:ea typeface="Times New Roman" panose="02020603050405020304" pitchFamily="18" charset="0"/>
                          <a:cs typeface="Times New Roman" panose="02020603050405020304" pitchFamily="18" charset="0"/>
                        </a:rPr>
                        <a:t>15</a:t>
                      </a:r>
                    </a:p>
                  </a:txBody>
                  <a:tcPr marL="18530" marR="18530" marT="0" marB="0"/>
                </a:tc>
                <a:tc>
                  <a:txBody>
                    <a:bodyPr/>
                    <a:lstStyle/>
                    <a:p>
                      <a:r>
                        <a:rPr lang="en-GB" sz="1400">
                          <a:effectLst/>
                        </a:rPr>
                        <a:t>Ellipse (EAM)</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Existing EAM. Ellipse is updated by MWM with a work order that defines the failure on the approval of the form in MWM </a:t>
                      </a:r>
                      <a:r>
                        <a:rPr lang="en-GB" sz="1400" err="1">
                          <a:effectLst/>
                        </a:rPr>
                        <a:t>pportal</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3806267540"/>
                  </a:ext>
                </a:extLst>
              </a:tr>
              <a:tr h="571506">
                <a:tc>
                  <a:txBody>
                    <a:bodyPr/>
                    <a:lstStyle/>
                    <a:p>
                      <a:r>
                        <a:rPr lang="en-GB" sz="1400">
                          <a:effectLst/>
                          <a:latin typeface="Arial" panose="020B0604020202020204" pitchFamily="34" charset="0"/>
                          <a:ea typeface="Times New Roman" panose="02020603050405020304" pitchFamily="18" charset="0"/>
                          <a:cs typeface="Times New Roman" panose="02020603050405020304" pitchFamily="18" charset="0"/>
                        </a:rPr>
                        <a:t>16</a:t>
                      </a:r>
                    </a:p>
                  </a:txBody>
                  <a:tcPr marL="18530" marR="18530" marT="0" marB="0"/>
                </a:tc>
                <a:tc>
                  <a:txBody>
                    <a:bodyPr/>
                    <a:lstStyle/>
                    <a:p>
                      <a:r>
                        <a:rPr lang="en-GB" sz="1400">
                          <a:effectLst/>
                        </a:rPr>
                        <a:t>Fault location</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pPr>
                        <a:tabLst>
                          <a:tab pos="1053465" algn="l"/>
                        </a:tabLst>
                      </a:pPr>
                      <a:r>
                        <a:rPr lang="en-GB" sz="1400">
                          <a:effectLst/>
                        </a:rPr>
                        <a:t>Utilises </a:t>
                      </a:r>
                      <a:r>
                        <a:rPr lang="en-GB" sz="1400" err="1">
                          <a:effectLst/>
                        </a:rPr>
                        <a:t>Postgre</a:t>
                      </a:r>
                      <a:r>
                        <a:rPr lang="en-GB" sz="1400">
                          <a:effectLst/>
                        </a:rPr>
                        <a:t> to define the location of failures, so they can be located on a map. All other locations have been defined by MWM and reused.</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3395159100"/>
                  </a:ext>
                </a:extLst>
              </a:tr>
              <a:tr h="455595">
                <a:tc>
                  <a:txBody>
                    <a:bodyPr/>
                    <a:lstStyle/>
                    <a:p>
                      <a:r>
                        <a:rPr lang="en-GB" sz="1400">
                          <a:effectLst/>
                          <a:latin typeface="Arial" panose="020B0604020202020204" pitchFamily="34" charset="0"/>
                          <a:ea typeface="Times New Roman" panose="02020603050405020304" pitchFamily="18" charset="0"/>
                          <a:cs typeface="Times New Roman" panose="02020603050405020304" pitchFamily="18" charset="0"/>
                        </a:rPr>
                        <a:t>17</a:t>
                      </a:r>
                    </a:p>
                  </a:txBody>
                  <a:tcPr marL="18530" marR="18530" marT="0" marB="0"/>
                </a:tc>
                <a:tc>
                  <a:txBody>
                    <a:bodyPr/>
                    <a:lstStyle/>
                    <a:p>
                      <a:r>
                        <a:rPr lang="en-GB" sz="1400">
                          <a:effectLst/>
                        </a:rPr>
                        <a:t>Azure Monitor</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Azure monitor to be used to collects monitoring data form variety of azure sources to improve the performance.</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392670009"/>
                  </a:ext>
                </a:extLst>
              </a:tr>
            </a:tbl>
          </a:graphicData>
        </a:graphic>
      </p:graphicFrame>
      <p:sp>
        <p:nvSpPr>
          <p:cNvPr id="5" name="TextBox 4">
            <a:extLst>
              <a:ext uri="{FF2B5EF4-FFF2-40B4-BE49-F238E27FC236}">
                <a16:creationId xmlns:a16="http://schemas.microsoft.com/office/drawing/2014/main" id="{88689FD6-9E44-7378-59DB-81E5EA73CE14}"/>
              </a:ext>
            </a:extLst>
          </p:cNvPr>
          <p:cNvSpPr txBox="1"/>
          <p:nvPr/>
        </p:nvSpPr>
        <p:spPr>
          <a:xfrm flipH="1">
            <a:off x="825636" y="204139"/>
            <a:ext cx="9067664" cy="369332"/>
          </a:xfrm>
          <a:prstGeom prst="rect">
            <a:avLst/>
          </a:prstGeom>
          <a:noFill/>
        </p:spPr>
        <p:txBody>
          <a:bodyPr wrap="square" lIns="91440" tIns="45720" rIns="91440" bIns="45720" rtlCol="0" anchor="t">
            <a:spAutoFit/>
          </a:bodyPr>
          <a:lstStyle/>
          <a:p>
            <a:r>
              <a:rPr lang="en-US">
                <a:ea typeface="+mn-lt"/>
                <a:cs typeface="+mn-lt"/>
              </a:rPr>
              <a:t>Key Components (3/4)</a:t>
            </a:r>
          </a:p>
        </p:txBody>
      </p:sp>
    </p:spTree>
    <p:extLst>
      <p:ext uri="{BB962C8B-B14F-4D97-AF65-F5344CB8AC3E}">
        <p14:creationId xmlns:p14="http://schemas.microsoft.com/office/powerpoint/2010/main" val="943552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140F2B-CF17-494F-BA14-0FCC6E9E0F73}"/>
              </a:ext>
            </a:extLst>
          </p:cNvPr>
          <p:cNvSpPr>
            <a:spLocks noGrp="1"/>
          </p:cNvSpPr>
          <p:nvPr>
            <p:ph type="sldNum" sz="quarter" idx="15"/>
          </p:nvPr>
        </p:nvSpPr>
        <p:spPr/>
        <p:txBody>
          <a:bodyPr/>
          <a:lstStyle/>
          <a:p>
            <a:fld id="{229EAAAC-928A-40C1-AC39-D34FD1799CA9}" type="slidenum">
              <a:rPr lang="en-GB" smtClean="0"/>
              <a:pPr/>
              <a:t>6</a:t>
            </a:fld>
            <a:endParaRPr lang="en-GB"/>
          </a:p>
        </p:txBody>
      </p:sp>
      <p:sp>
        <p:nvSpPr>
          <p:cNvPr id="3" name="Text Placeholder 2">
            <a:extLst>
              <a:ext uri="{FF2B5EF4-FFF2-40B4-BE49-F238E27FC236}">
                <a16:creationId xmlns:a16="http://schemas.microsoft.com/office/drawing/2014/main" id="{A5C4C2BE-9C68-41C1-A5DE-5A69F529213E}"/>
              </a:ext>
            </a:extLst>
          </p:cNvPr>
          <p:cNvSpPr>
            <a:spLocks noGrp="1"/>
          </p:cNvSpPr>
          <p:nvPr>
            <p:ph type="body" sz="quarter" idx="10"/>
          </p:nvPr>
        </p:nvSpPr>
        <p:spPr>
          <a:xfrm>
            <a:off x="3274828" y="1501151"/>
            <a:ext cx="5303001" cy="4320073"/>
          </a:xfrm>
        </p:spPr>
        <p:txBody>
          <a:bodyPr>
            <a:normAutofit/>
          </a:bodyPr>
          <a:lstStyle/>
          <a:p>
            <a:r>
              <a:rPr lang="en-GB" sz="3600" b="1"/>
              <a:t>Integration Architecture</a:t>
            </a:r>
          </a:p>
        </p:txBody>
      </p:sp>
    </p:spTree>
    <p:extLst>
      <p:ext uri="{BB962C8B-B14F-4D97-AF65-F5344CB8AC3E}">
        <p14:creationId xmlns:p14="http://schemas.microsoft.com/office/powerpoint/2010/main" val="41643527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FCCCF1-58D9-69CC-0D4E-460340EB75FA}"/>
              </a:ext>
            </a:extLst>
          </p:cNvPr>
          <p:cNvSpPr>
            <a:spLocks noGrp="1"/>
          </p:cNvSpPr>
          <p:nvPr>
            <p:ph type="sldNum" sz="quarter" idx="15"/>
          </p:nvPr>
        </p:nvSpPr>
        <p:spPr/>
        <p:txBody>
          <a:bodyPr/>
          <a:lstStyle/>
          <a:p>
            <a:fld id="{229EAAAC-928A-40C1-AC39-D34FD1799CA9}" type="slidenum">
              <a:rPr lang="en-GB" smtClean="0"/>
              <a:pPr/>
              <a:t>60</a:t>
            </a:fld>
            <a:endParaRPr lang="en-GB"/>
          </a:p>
        </p:txBody>
      </p:sp>
      <p:graphicFrame>
        <p:nvGraphicFramePr>
          <p:cNvPr id="3" name="Table 2">
            <a:extLst>
              <a:ext uri="{FF2B5EF4-FFF2-40B4-BE49-F238E27FC236}">
                <a16:creationId xmlns:a16="http://schemas.microsoft.com/office/drawing/2014/main" id="{5554911E-4D44-CE32-218F-8EEB87802F26}"/>
              </a:ext>
            </a:extLst>
          </p:cNvPr>
          <p:cNvGraphicFramePr>
            <a:graphicFrameLocks noGrp="1"/>
          </p:cNvGraphicFramePr>
          <p:nvPr>
            <p:extLst>
              <p:ext uri="{D42A27DB-BD31-4B8C-83A1-F6EECF244321}">
                <p14:modId xmlns:p14="http://schemas.microsoft.com/office/powerpoint/2010/main" val="3982680989"/>
              </p:ext>
            </p:extLst>
          </p:nvPr>
        </p:nvGraphicFramePr>
        <p:xfrm>
          <a:off x="1016507" y="567500"/>
          <a:ext cx="10158985" cy="5739848"/>
        </p:xfrm>
        <a:graphic>
          <a:graphicData uri="http://schemas.openxmlformats.org/drawingml/2006/table">
            <a:tbl>
              <a:tblPr firstCol="1" bandRow="1">
                <a:tableStyleId>{5C22544A-7EE6-4342-B048-85BDC9FD1C3A}</a:tableStyleId>
              </a:tblPr>
              <a:tblGrid>
                <a:gridCol w="707064">
                  <a:extLst>
                    <a:ext uri="{9D8B030D-6E8A-4147-A177-3AD203B41FA5}">
                      <a16:colId xmlns:a16="http://schemas.microsoft.com/office/drawing/2014/main" val="970408470"/>
                    </a:ext>
                  </a:extLst>
                </a:gridCol>
                <a:gridCol w="3110682">
                  <a:extLst>
                    <a:ext uri="{9D8B030D-6E8A-4147-A177-3AD203B41FA5}">
                      <a16:colId xmlns:a16="http://schemas.microsoft.com/office/drawing/2014/main" val="1066415257"/>
                    </a:ext>
                  </a:extLst>
                </a:gridCol>
                <a:gridCol w="6341239">
                  <a:extLst>
                    <a:ext uri="{9D8B030D-6E8A-4147-A177-3AD203B41FA5}">
                      <a16:colId xmlns:a16="http://schemas.microsoft.com/office/drawing/2014/main" val="1099288588"/>
                    </a:ext>
                  </a:extLst>
                </a:gridCol>
              </a:tblGrid>
              <a:tr h="306638">
                <a:tc>
                  <a:txBody>
                    <a:bodyPr/>
                    <a:lstStyle/>
                    <a:p>
                      <a:r>
                        <a:rPr lang="en-GB" sz="1400">
                          <a:effectLst/>
                          <a:latin typeface="Arial" panose="020B0604020202020204" pitchFamily="34" charset="0"/>
                          <a:ea typeface="Times New Roman" panose="02020603050405020304" pitchFamily="18" charset="0"/>
                          <a:cs typeface="Times New Roman" panose="02020603050405020304" pitchFamily="18" charset="0"/>
                        </a:rPr>
                        <a:t>18</a:t>
                      </a:r>
                    </a:p>
                  </a:txBody>
                  <a:tcPr marL="18530" marR="18530" marT="0" marB="0"/>
                </a:tc>
                <a:tc>
                  <a:txBody>
                    <a:bodyPr/>
                    <a:lstStyle/>
                    <a:p>
                      <a:r>
                        <a:rPr lang="en-GB" sz="1400">
                          <a:effectLst/>
                        </a:rPr>
                        <a:t>Azure Policy</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Azure policy in line with Platform DSD[</a:t>
                      </a:r>
                      <a:r>
                        <a:rPr lang="en-GB" sz="1400" u="sng">
                          <a:effectLst/>
                          <a:hlinkClick r:id="rId2"/>
                        </a:rPr>
                        <a:t>INT 11</a:t>
                      </a:r>
                      <a:r>
                        <a:rPr lang="en-GB" sz="1400">
                          <a:effectLst/>
                        </a:rPr>
                        <a:t>]</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2134104697"/>
                  </a:ext>
                </a:extLst>
              </a:tr>
              <a:tr h="476200">
                <a:tc>
                  <a:txBody>
                    <a:bodyPr/>
                    <a:lstStyle/>
                    <a:p>
                      <a:r>
                        <a:rPr lang="en-GB" sz="1400">
                          <a:effectLst/>
                          <a:latin typeface="Arial" panose="020B0604020202020204" pitchFamily="34" charset="0"/>
                          <a:ea typeface="Times New Roman" panose="02020603050405020304" pitchFamily="18" charset="0"/>
                          <a:cs typeface="Times New Roman" panose="02020603050405020304" pitchFamily="18" charset="0"/>
                        </a:rPr>
                        <a:t>19</a:t>
                      </a:r>
                    </a:p>
                  </a:txBody>
                  <a:tcPr marL="18530" marR="18530" marT="0" marB="0"/>
                </a:tc>
                <a:tc>
                  <a:txBody>
                    <a:bodyPr/>
                    <a:lstStyle/>
                    <a:p>
                      <a:r>
                        <a:rPr lang="en-GB" sz="1400">
                          <a:effectLst/>
                        </a:rPr>
                        <a:t>Express Route</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Express route will be used to create private connections between Azure data centres and on-premises.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1987696888"/>
                  </a:ext>
                </a:extLst>
              </a:tr>
              <a:tr h="459958">
                <a:tc>
                  <a:txBody>
                    <a:bodyPr/>
                    <a:lstStyle/>
                    <a:p>
                      <a:r>
                        <a:rPr lang="en-GB" sz="1400">
                          <a:effectLst/>
                          <a:latin typeface="Arial" panose="020B0604020202020204" pitchFamily="34" charset="0"/>
                          <a:ea typeface="Times New Roman" panose="02020603050405020304" pitchFamily="18" charset="0"/>
                          <a:cs typeface="Times New Roman" panose="02020603050405020304" pitchFamily="18" charset="0"/>
                        </a:rPr>
                        <a:t>20</a:t>
                      </a:r>
                    </a:p>
                  </a:txBody>
                  <a:tcPr marL="18530" marR="18530" marT="0" marB="0"/>
                </a:tc>
                <a:tc>
                  <a:txBody>
                    <a:bodyPr/>
                    <a:lstStyle/>
                    <a:p>
                      <a:r>
                        <a:rPr lang="en-GB" sz="1400">
                          <a:effectLst/>
                        </a:rPr>
                        <a:t>Notification Hub</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Notification Hub to be used to send notifications to both MyIM mobile and desktop users.</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2451984822"/>
                  </a:ext>
                </a:extLst>
              </a:tr>
              <a:tr h="306638">
                <a:tc>
                  <a:txBody>
                    <a:bodyPr/>
                    <a:lstStyle/>
                    <a:p>
                      <a:r>
                        <a:rPr lang="en-GB" sz="1400">
                          <a:effectLst/>
                          <a:latin typeface="Arial" panose="020B0604020202020204" pitchFamily="34" charset="0"/>
                          <a:ea typeface="Times New Roman" panose="02020603050405020304" pitchFamily="18" charset="0"/>
                          <a:cs typeface="Times New Roman" panose="02020603050405020304" pitchFamily="18" charset="0"/>
                        </a:rPr>
                        <a:t>21</a:t>
                      </a:r>
                    </a:p>
                  </a:txBody>
                  <a:tcPr marL="18530" marR="18530" marT="0" marB="0"/>
                </a:tc>
                <a:tc>
                  <a:txBody>
                    <a:bodyPr/>
                    <a:lstStyle/>
                    <a:p>
                      <a:r>
                        <a:rPr lang="en-GB" sz="1400">
                          <a:effectLst/>
                        </a:rPr>
                        <a:t>SendGrid</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SendGrid will be used to send emails authorised MyIM users.</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2684324689"/>
                  </a:ext>
                </a:extLst>
              </a:tr>
              <a:tr h="1030119">
                <a:tc>
                  <a:txBody>
                    <a:bodyPr/>
                    <a:lstStyle/>
                    <a:p>
                      <a:r>
                        <a:rPr lang="en-GB" sz="1400">
                          <a:effectLst/>
                          <a:latin typeface="Arial" panose="020B0604020202020204" pitchFamily="34" charset="0"/>
                          <a:ea typeface="Times New Roman" panose="02020603050405020304" pitchFamily="18" charset="0"/>
                          <a:cs typeface="Times New Roman" panose="02020603050405020304" pitchFamily="18" charset="0"/>
                        </a:rPr>
                        <a:t>2</a:t>
                      </a:r>
                    </a:p>
                  </a:txBody>
                  <a:tcPr marL="18530" marR="18530" marT="0" marB="0"/>
                </a:tc>
                <a:tc>
                  <a:txBody>
                    <a:bodyPr/>
                    <a:lstStyle/>
                    <a:p>
                      <a:r>
                        <a:rPr lang="en-GB" sz="1400">
                          <a:effectLst/>
                        </a:rPr>
                        <a:t>Azure CDN</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Azure CDN (Content Delivery Network) is a that can be used caching downloaded videos, photos files that change very little over time, such as style sheets and JavaScript scripts.   It i reduces the latency to provide high bandwidth content and improves the performance.</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3924481228"/>
                  </a:ext>
                </a:extLst>
              </a:tr>
              <a:tr h="753979">
                <a:tc>
                  <a:txBody>
                    <a:bodyPr/>
                    <a:lstStyle/>
                    <a:p>
                      <a:r>
                        <a:rPr lang="en-GB" sz="1400">
                          <a:effectLst/>
                          <a:latin typeface="Arial" panose="020B0604020202020204" pitchFamily="34" charset="0"/>
                          <a:ea typeface="Times New Roman" panose="02020603050405020304" pitchFamily="18" charset="0"/>
                          <a:cs typeface="Times New Roman" panose="02020603050405020304" pitchFamily="18" charset="0"/>
                        </a:rPr>
                        <a:t>23</a:t>
                      </a:r>
                    </a:p>
                  </a:txBody>
                  <a:tcPr marL="18530" marR="18530" marT="0" marB="0"/>
                </a:tc>
                <a:tc>
                  <a:txBody>
                    <a:bodyPr/>
                    <a:lstStyle/>
                    <a:p>
                      <a:r>
                        <a:rPr lang="en-GB" sz="1400">
                          <a:effectLst/>
                        </a:rPr>
                        <a:t>Azure Firewall</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MyIM will follow NR Azure Firewall rules.   MyIM should be allowed to work on particular ports and inbound and outbound rules to be updated in Azure Firewall settings by platform team.</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1781035721"/>
                  </a:ext>
                </a:extLst>
              </a:tr>
              <a:tr h="770021">
                <a:tc>
                  <a:txBody>
                    <a:bodyPr/>
                    <a:lstStyle/>
                    <a:p>
                      <a:r>
                        <a:rPr lang="en-GB" sz="1400">
                          <a:effectLst/>
                          <a:latin typeface="Arial" panose="020B0604020202020204" pitchFamily="34" charset="0"/>
                          <a:ea typeface="Times New Roman" panose="02020603050405020304" pitchFamily="18" charset="0"/>
                          <a:cs typeface="Times New Roman" panose="02020603050405020304" pitchFamily="18" charset="0"/>
                        </a:rPr>
                        <a:t>24</a:t>
                      </a:r>
                    </a:p>
                  </a:txBody>
                  <a:tcPr marL="18530" marR="18530" marT="0" marB="0"/>
                </a:tc>
                <a:tc>
                  <a:txBody>
                    <a:bodyPr/>
                    <a:lstStyle/>
                    <a:p>
                      <a:r>
                        <a:rPr lang="en-GB" sz="1400">
                          <a:effectLst/>
                        </a:rPr>
                        <a:t>Azure Logic Apps</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MyIM uses Azure logic apps which helps to schedule, automate and orchestrate tasks.   This will be used with Azure functions and API calls where a series of steps to be executed in order to complete a particular single task.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2315981344"/>
                  </a:ext>
                </a:extLst>
              </a:tr>
              <a:tr h="320842">
                <a:tc>
                  <a:txBody>
                    <a:bodyPr/>
                    <a:lstStyle/>
                    <a:p>
                      <a:r>
                        <a:rPr lang="en-GB" sz="1400">
                          <a:effectLst/>
                          <a:latin typeface="Arial" panose="020B0604020202020204" pitchFamily="34" charset="0"/>
                          <a:ea typeface="Times New Roman" panose="02020603050405020304" pitchFamily="18" charset="0"/>
                          <a:cs typeface="Times New Roman" panose="02020603050405020304" pitchFamily="18" charset="0"/>
                        </a:rPr>
                        <a:t>25</a:t>
                      </a:r>
                    </a:p>
                  </a:txBody>
                  <a:tcPr marL="18530" marR="18530" marT="0" marB="0"/>
                </a:tc>
                <a:tc>
                  <a:txBody>
                    <a:bodyPr/>
                    <a:lstStyle/>
                    <a:p>
                      <a:r>
                        <a:rPr lang="en-GB" sz="1400">
                          <a:effectLst/>
                        </a:rPr>
                        <a:t>Visual Studio</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Visual studio 2019 and Visual Code is IDE for the development.</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138901667"/>
                  </a:ext>
                </a:extLst>
              </a:tr>
              <a:tr h="753979">
                <a:tc>
                  <a:txBody>
                    <a:bodyPr/>
                    <a:lstStyle/>
                    <a:p>
                      <a:r>
                        <a:rPr lang="en-GB" sz="1400">
                          <a:effectLst/>
                          <a:latin typeface="Arial" panose="020B0604020202020204" pitchFamily="34" charset="0"/>
                          <a:ea typeface="Times New Roman" panose="02020603050405020304" pitchFamily="18" charset="0"/>
                          <a:cs typeface="Times New Roman" panose="02020603050405020304" pitchFamily="18" charset="0"/>
                        </a:rPr>
                        <a:t>26</a:t>
                      </a:r>
                    </a:p>
                  </a:txBody>
                  <a:tcPr marL="18530" marR="18530" marT="0" marB="0"/>
                </a:tc>
                <a:tc>
                  <a:txBody>
                    <a:bodyPr/>
                    <a:lstStyle/>
                    <a:p>
                      <a:r>
                        <a:rPr lang="en-GB" sz="1400">
                          <a:effectLst/>
                        </a:rPr>
                        <a:t>Azure Dev OPS</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a:effectLst/>
                        </a:rPr>
                        <a:t>DevOps is a set of practices that combines software development (Dev) and IT operations (Ops) several DevOps aspects came from the Agile methodology. </a:t>
                      </a:r>
                      <a:r>
                        <a:rPr lang="en-GB" sz="1400" err="1">
                          <a:effectLst/>
                        </a:rPr>
                        <a:t>MyIM</a:t>
                      </a:r>
                      <a:r>
                        <a:rPr lang="en-GB" sz="1400">
                          <a:effectLst/>
                        </a:rPr>
                        <a:t> follows the Platform DSD rules.</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4266971988"/>
                  </a:ext>
                </a:extLst>
              </a:tr>
              <a:tr h="561474">
                <a:tc>
                  <a:txBody>
                    <a:bodyPr/>
                    <a:lstStyle/>
                    <a:p>
                      <a:r>
                        <a:rPr lang="en-GB" sz="1400">
                          <a:effectLst/>
                          <a:latin typeface="Arial" panose="020B0604020202020204" pitchFamily="34" charset="0"/>
                          <a:ea typeface="Times New Roman" panose="02020603050405020304" pitchFamily="18" charset="0"/>
                          <a:cs typeface="Times New Roman" panose="02020603050405020304" pitchFamily="18" charset="0"/>
                        </a:rPr>
                        <a:t>27</a:t>
                      </a:r>
                    </a:p>
                  </a:txBody>
                  <a:tcPr marL="18530" marR="18530" marT="0" marB="0"/>
                </a:tc>
                <a:tc>
                  <a:txBody>
                    <a:bodyPr/>
                    <a:lstStyle/>
                    <a:p>
                      <a:r>
                        <a:rPr lang="en-GB" sz="1400">
                          <a:effectLst/>
                        </a:rPr>
                        <a:t>MyIM Mobile Application</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tc>
                  <a:txBody>
                    <a:bodyPr/>
                    <a:lstStyle/>
                    <a:p>
                      <a:r>
                        <a:rPr lang="en-GB" sz="1400" err="1">
                          <a:effectLst/>
                        </a:rPr>
                        <a:t>MyIM</a:t>
                      </a:r>
                      <a:r>
                        <a:rPr lang="en-GB" sz="1400">
                          <a:effectLst/>
                        </a:rPr>
                        <a:t> functionalities for the field activities will be developed for iOS mobile and iOS Tablet users</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18530" marR="18530" marT="0" marB="0"/>
                </a:tc>
                <a:extLst>
                  <a:ext uri="{0D108BD9-81ED-4DB2-BD59-A6C34878D82A}">
                    <a16:rowId xmlns:a16="http://schemas.microsoft.com/office/drawing/2014/main" val="3820751314"/>
                  </a:ext>
                </a:extLst>
              </a:tr>
            </a:tbl>
          </a:graphicData>
        </a:graphic>
      </p:graphicFrame>
      <p:sp>
        <p:nvSpPr>
          <p:cNvPr id="5" name="TextBox 4">
            <a:extLst>
              <a:ext uri="{FF2B5EF4-FFF2-40B4-BE49-F238E27FC236}">
                <a16:creationId xmlns:a16="http://schemas.microsoft.com/office/drawing/2014/main" id="{78AE9A3C-B6B8-1201-A258-0F34F0F84A67}"/>
              </a:ext>
            </a:extLst>
          </p:cNvPr>
          <p:cNvSpPr txBox="1"/>
          <p:nvPr/>
        </p:nvSpPr>
        <p:spPr>
          <a:xfrm flipH="1">
            <a:off x="825636" y="204139"/>
            <a:ext cx="9067664" cy="369332"/>
          </a:xfrm>
          <a:prstGeom prst="rect">
            <a:avLst/>
          </a:prstGeom>
          <a:noFill/>
        </p:spPr>
        <p:txBody>
          <a:bodyPr wrap="square" lIns="91440" tIns="45720" rIns="91440" bIns="45720" rtlCol="0" anchor="t">
            <a:spAutoFit/>
          </a:bodyPr>
          <a:lstStyle/>
          <a:p>
            <a:r>
              <a:rPr lang="en-US">
                <a:ea typeface="+mn-lt"/>
                <a:cs typeface="+mn-lt"/>
              </a:rPr>
              <a:t>Key Components (4/4)</a:t>
            </a:r>
          </a:p>
        </p:txBody>
      </p:sp>
    </p:spTree>
    <p:extLst>
      <p:ext uri="{BB962C8B-B14F-4D97-AF65-F5344CB8AC3E}">
        <p14:creationId xmlns:p14="http://schemas.microsoft.com/office/powerpoint/2010/main" val="35328851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140F2B-CF17-494F-BA14-0FCC6E9E0F73}"/>
              </a:ext>
            </a:extLst>
          </p:cNvPr>
          <p:cNvSpPr>
            <a:spLocks noGrp="1"/>
          </p:cNvSpPr>
          <p:nvPr>
            <p:ph type="sldNum" sz="quarter" idx="15"/>
          </p:nvPr>
        </p:nvSpPr>
        <p:spPr/>
        <p:txBody>
          <a:bodyPr/>
          <a:lstStyle/>
          <a:p>
            <a:fld id="{229EAAAC-928A-40C1-AC39-D34FD1799CA9}" type="slidenum">
              <a:rPr lang="en-GB" smtClean="0"/>
              <a:pPr/>
              <a:t>61</a:t>
            </a:fld>
            <a:endParaRPr lang="en-GB"/>
          </a:p>
        </p:txBody>
      </p:sp>
      <p:sp>
        <p:nvSpPr>
          <p:cNvPr id="3" name="Text Placeholder 2">
            <a:extLst>
              <a:ext uri="{FF2B5EF4-FFF2-40B4-BE49-F238E27FC236}">
                <a16:creationId xmlns:a16="http://schemas.microsoft.com/office/drawing/2014/main" id="{A5C4C2BE-9C68-41C1-A5DE-5A69F529213E}"/>
              </a:ext>
            </a:extLst>
          </p:cNvPr>
          <p:cNvSpPr>
            <a:spLocks noGrp="1"/>
          </p:cNvSpPr>
          <p:nvPr>
            <p:ph type="body" sz="quarter" idx="10"/>
          </p:nvPr>
        </p:nvSpPr>
        <p:spPr>
          <a:xfrm>
            <a:off x="3274828" y="1501151"/>
            <a:ext cx="5303001" cy="4320073"/>
          </a:xfrm>
        </p:spPr>
        <p:txBody>
          <a:bodyPr>
            <a:normAutofit/>
          </a:bodyPr>
          <a:lstStyle/>
          <a:p>
            <a:r>
              <a:rPr lang="en-GB" sz="3600" b="1">
                <a:effectLst/>
                <a:latin typeface="Calibri" panose="020F0502020204030204" pitchFamily="34" charset="0"/>
                <a:ea typeface="Times New Roman" panose="02020603050405020304" pitchFamily="18" charset="0"/>
              </a:rPr>
              <a:t>Areas of Divergence / Concerns</a:t>
            </a:r>
            <a:endParaRPr lang="en-GB" sz="3600" b="1"/>
          </a:p>
        </p:txBody>
      </p:sp>
    </p:spTree>
    <p:extLst>
      <p:ext uri="{BB962C8B-B14F-4D97-AF65-F5344CB8AC3E}">
        <p14:creationId xmlns:p14="http://schemas.microsoft.com/office/powerpoint/2010/main" val="11955931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DD54F1-24CF-D643-34BC-4925B48C823F}"/>
              </a:ext>
            </a:extLst>
          </p:cNvPr>
          <p:cNvSpPr>
            <a:spLocks noGrp="1"/>
          </p:cNvSpPr>
          <p:nvPr>
            <p:ph type="sldNum" sz="quarter" idx="15"/>
          </p:nvPr>
        </p:nvSpPr>
        <p:spPr/>
        <p:txBody>
          <a:bodyPr/>
          <a:lstStyle/>
          <a:p>
            <a:fld id="{229EAAAC-928A-40C1-AC39-D34FD1799CA9}" type="slidenum">
              <a:rPr lang="en-GB" smtClean="0"/>
              <a:pPr/>
              <a:t>62</a:t>
            </a:fld>
            <a:endParaRPr lang="en-GB"/>
          </a:p>
        </p:txBody>
      </p:sp>
      <p:graphicFrame>
        <p:nvGraphicFramePr>
          <p:cNvPr id="3" name="Table 2">
            <a:extLst>
              <a:ext uri="{FF2B5EF4-FFF2-40B4-BE49-F238E27FC236}">
                <a16:creationId xmlns:a16="http://schemas.microsoft.com/office/drawing/2014/main" id="{41CFA8ED-6819-9059-B341-8A8941769D03}"/>
              </a:ext>
            </a:extLst>
          </p:cNvPr>
          <p:cNvGraphicFramePr>
            <a:graphicFrameLocks noGrp="1"/>
          </p:cNvGraphicFramePr>
          <p:nvPr>
            <p:extLst>
              <p:ext uri="{D42A27DB-BD31-4B8C-83A1-F6EECF244321}">
                <p14:modId xmlns:p14="http://schemas.microsoft.com/office/powerpoint/2010/main" val="1017236357"/>
              </p:ext>
            </p:extLst>
          </p:nvPr>
        </p:nvGraphicFramePr>
        <p:xfrm>
          <a:off x="1243584" y="557944"/>
          <a:ext cx="9555480" cy="5742111"/>
        </p:xfrm>
        <a:graphic>
          <a:graphicData uri="http://schemas.openxmlformats.org/drawingml/2006/table">
            <a:tbl>
              <a:tblPr firstRow="1" firstCol="1" bandRow="1">
                <a:tableStyleId>{5C22544A-7EE6-4342-B048-85BDC9FD1C3A}</a:tableStyleId>
              </a:tblPr>
              <a:tblGrid>
                <a:gridCol w="1161288">
                  <a:extLst>
                    <a:ext uri="{9D8B030D-6E8A-4147-A177-3AD203B41FA5}">
                      <a16:colId xmlns:a16="http://schemas.microsoft.com/office/drawing/2014/main" val="312615798"/>
                    </a:ext>
                  </a:extLst>
                </a:gridCol>
                <a:gridCol w="5208326">
                  <a:extLst>
                    <a:ext uri="{9D8B030D-6E8A-4147-A177-3AD203B41FA5}">
                      <a16:colId xmlns:a16="http://schemas.microsoft.com/office/drawing/2014/main" val="583091596"/>
                    </a:ext>
                  </a:extLst>
                </a:gridCol>
                <a:gridCol w="3185866">
                  <a:extLst>
                    <a:ext uri="{9D8B030D-6E8A-4147-A177-3AD203B41FA5}">
                      <a16:colId xmlns:a16="http://schemas.microsoft.com/office/drawing/2014/main" val="2306012378"/>
                    </a:ext>
                  </a:extLst>
                </a:gridCol>
              </a:tblGrid>
              <a:tr h="92630">
                <a:tc>
                  <a:txBody>
                    <a:bodyPr/>
                    <a:lstStyle/>
                    <a:p>
                      <a:r>
                        <a:rPr lang="en-GB" sz="1400">
                          <a:effectLst/>
                        </a:rPr>
                        <a:t>Description</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100" marR="32100" marT="0" marB="0"/>
                </a:tc>
                <a:tc>
                  <a:txBody>
                    <a:bodyPr/>
                    <a:lstStyle/>
                    <a:p>
                      <a:r>
                        <a:rPr lang="en-GB" sz="1400">
                          <a:effectLst/>
                        </a:rPr>
                        <a:t>Design as per DSD v2.9</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100" marR="32100" marT="0" marB="0"/>
                </a:tc>
                <a:tc>
                  <a:txBody>
                    <a:bodyPr/>
                    <a:lstStyle/>
                    <a:p>
                      <a:r>
                        <a:rPr lang="en-GB" sz="1400">
                          <a:effectLst/>
                        </a:rPr>
                        <a:t>Current Design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100" marR="32100" marT="0" marB="0"/>
                </a:tc>
                <a:extLst>
                  <a:ext uri="{0D108BD9-81ED-4DB2-BD59-A6C34878D82A}">
                    <a16:rowId xmlns:a16="http://schemas.microsoft.com/office/drawing/2014/main" val="428134529"/>
                  </a:ext>
                </a:extLst>
              </a:tr>
              <a:tr h="926297">
                <a:tc>
                  <a:txBody>
                    <a:bodyPr/>
                    <a:lstStyle/>
                    <a:p>
                      <a:r>
                        <a:rPr lang="en-GB" sz="1400">
                          <a:effectLst/>
                        </a:rPr>
                        <a:t>Ellipse Integration</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100" marR="32100" marT="0" marB="0"/>
                </a:tc>
                <a:tc>
                  <a:txBody>
                    <a:bodyPr/>
                    <a:lstStyle/>
                    <a:p>
                      <a:r>
                        <a:rPr lang="en-US" sz="1200">
                          <a:effectLst/>
                        </a:rPr>
                        <a:t>Failure record when it gets closed in </a:t>
                      </a:r>
                      <a:r>
                        <a:rPr lang="en-US" sz="1200" err="1">
                          <a:effectLst/>
                        </a:rPr>
                        <a:t>MyIM</a:t>
                      </a:r>
                      <a:r>
                        <a:rPr lang="en-US" sz="1200">
                          <a:effectLst/>
                        </a:rPr>
                        <a:t> will be used to trigger creation and closure of defect, work order, </a:t>
                      </a:r>
                      <a:r>
                        <a:rPr lang="en-US" sz="1200" err="1">
                          <a:effectLst/>
                        </a:rPr>
                        <a:t>etc</a:t>
                      </a:r>
                      <a:r>
                        <a:rPr lang="en-US" sz="1200">
                          <a:effectLst/>
                        </a:rPr>
                        <a:t> in Ellipse via Ellipse cloud APIs. In this process until the fault is closed in </a:t>
                      </a:r>
                      <a:r>
                        <a:rPr lang="en-US" sz="1200" err="1">
                          <a:effectLst/>
                        </a:rPr>
                        <a:t>MyIM</a:t>
                      </a:r>
                      <a:r>
                        <a:rPr lang="en-US" sz="1200">
                          <a:effectLst/>
                        </a:rPr>
                        <a:t>, Ellipse frontend users will not have the visibility of the open faults</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2100" marR="32100" marT="0" marB="0"/>
                </a:tc>
                <a:tc>
                  <a:txBody>
                    <a:bodyPr/>
                    <a:lstStyle/>
                    <a:p>
                      <a:r>
                        <a:rPr lang="en-GB" sz="1200">
                          <a:effectLst/>
                        </a:rPr>
                        <a:t>Integration with Ellipse will be handled in MWM mobile solution. MWM Portal will create Work Orders and Updates Ellipse per the current Design.  [INT35]</a:t>
                      </a:r>
                    </a:p>
                    <a:p>
                      <a:r>
                        <a:rPr lang="en-GB" sz="12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2100" marR="32100" marT="0" marB="0"/>
                </a:tc>
                <a:extLst>
                  <a:ext uri="{0D108BD9-81ED-4DB2-BD59-A6C34878D82A}">
                    <a16:rowId xmlns:a16="http://schemas.microsoft.com/office/drawing/2014/main" val="4049174898"/>
                  </a:ext>
                </a:extLst>
              </a:tr>
              <a:tr h="800183">
                <a:tc>
                  <a:txBody>
                    <a:bodyPr/>
                    <a:lstStyle/>
                    <a:p>
                      <a:r>
                        <a:rPr lang="en-GB" sz="1400">
                          <a:effectLst/>
                        </a:rPr>
                        <a:t>GIS Data</a:t>
                      </a:r>
                    </a:p>
                    <a:p>
                      <a:r>
                        <a:rPr lang="en-GB"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100" marR="32100" marT="0" marB="0"/>
                </a:tc>
                <a:tc>
                  <a:txBody>
                    <a:bodyPr/>
                    <a:lstStyle/>
                    <a:p>
                      <a:r>
                        <a:rPr lang="en-GB" sz="1200">
                          <a:effectLst/>
                        </a:rPr>
                        <a:t>GIS data and related information (equipment and faults) shall be exposed as map services using GeoServer. The map services shall be used by MyIM application for viewing, querying and fault creation purpose within the web application</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2100" marR="32100" marT="0" marB="0"/>
                </a:tc>
                <a:tc>
                  <a:txBody>
                    <a:bodyPr/>
                    <a:lstStyle/>
                    <a:p>
                      <a:r>
                        <a:rPr lang="en-GB" sz="1200">
                          <a:effectLst/>
                        </a:rPr>
                        <a:t>Place is planned to mastered in GIS initially.  Place is now mastered in </a:t>
                      </a:r>
                      <a:r>
                        <a:rPr lang="en-GB" sz="1200" err="1">
                          <a:effectLst/>
                        </a:rPr>
                        <a:t>MyIM</a:t>
                      </a:r>
                      <a:r>
                        <a:rPr lang="en-GB" sz="1200">
                          <a:effectLst/>
                        </a:rPr>
                        <a:t> Application DB.</a:t>
                      </a:r>
                    </a:p>
                    <a:p>
                      <a:r>
                        <a:rPr lang="en-GB" sz="12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2100" marR="32100" marT="0" marB="0"/>
                </a:tc>
                <a:extLst>
                  <a:ext uri="{0D108BD9-81ED-4DB2-BD59-A6C34878D82A}">
                    <a16:rowId xmlns:a16="http://schemas.microsoft.com/office/drawing/2014/main" val="1662639983"/>
                  </a:ext>
                </a:extLst>
              </a:tr>
              <a:tr h="676778">
                <a:tc>
                  <a:txBody>
                    <a:bodyPr/>
                    <a:lstStyle/>
                    <a:p>
                      <a:r>
                        <a:rPr lang="en-GB" sz="1400">
                          <a:effectLst/>
                        </a:rPr>
                        <a:t>MyIM Mobile Solution</a:t>
                      </a:r>
                    </a:p>
                    <a:p>
                      <a:r>
                        <a:rPr lang="en-GB"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100" marR="32100" marT="0" marB="0"/>
                </a:tc>
                <a:tc>
                  <a:txBody>
                    <a:bodyPr/>
                    <a:lstStyle/>
                    <a:p>
                      <a:r>
                        <a:rPr lang="en-GB" sz="1200">
                          <a:effectLst/>
                        </a:rPr>
                        <a:t>IOS mobile application for the field users like Faulting teams, MOMs, etc. for getting failure notifications and to perform investigation and remediation activities and provide periodic updates on the status of the failure.</a:t>
                      </a:r>
                    </a:p>
                    <a:p>
                      <a:r>
                        <a:rPr lang="en-GB" sz="12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2100" marR="32100" marT="0" marB="0"/>
                </a:tc>
                <a:tc>
                  <a:txBody>
                    <a:bodyPr/>
                    <a:lstStyle/>
                    <a:p>
                      <a:r>
                        <a:rPr lang="en-GB" sz="1200">
                          <a:effectLst/>
                        </a:rPr>
                        <a:t>MWM Mobile is separate project and the content of MWM mobile should be updated accordingly.  All the scope and details of MWM mobile should move to MWM Mobile DSD [INT35]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2100" marR="32100" marT="0" marB="0"/>
                </a:tc>
                <a:extLst>
                  <a:ext uri="{0D108BD9-81ED-4DB2-BD59-A6C34878D82A}">
                    <a16:rowId xmlns:a16="http://schemas.microsoft.com/office/drawing/2014/main" val="3968322617"/>
                  </a:ext>
                </a:extLst>
              </a:tr>
              <a:tr h="1591056">
                <a:tc>
                  <a:txBody>
                    <a:bodyPr/>
                    <a:lstStyle/>
                    <a:p>
                      <a:r>
                        <a:rPr lang="en-GB" sz="1400">
                          <a:effectLst/>
                        </a:rPr>
                        <a:t>Trust Integration</a:t>
                      </a:r>
                    </a:p>
                    <a:p>
                      <a:r>
                        <a:rPr lang="en-GB"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100" marR="32100" marT="0" marB="0"/>
                </a:tc>
                <a:tc>
                  <a:txBody>
                    <a:bodyPr/>
                    <a:lstStyle/>
                    <a:p>
                      <a:r>
                        <a:rPr lang="en-GB" sz="1200">
                          <a:effectLst/>
                        </a:rPr>
                        <a:t>Cross referencing TRUST incidents record with Fault record in </a:t>
                      </a:r>
                      <a:r>
                        <a:rPr lang="en-GB" sz="1200" err="1">
                          <a:effectLst/>
                        </a:rPr>
                        <a:t>MyIM</a:t>
                      </a:r>
                      <a:r>
                        <a:rPr lang="en-GB" sz="1200">
                          <a:effectLst/>
                        </a:rPr>
                        <a:t> shall be achieved by integrating to EMS Hub where, TRUST DA messages are published. </a:t>
                      </a:r>
                      <a:r>
                        <a:rPr lang="en-GB" sz="1200" err="1">
                          <a:effectLst/>
                        </a:rPr>
                        <a:t>MyIM</a:t>
                      </a:r>
                      <a:r>
                        <a:rPr lang="en-GB" sz="1200">
                          <a:effectLst/>
                        </a:rPr>
                        <a:t> will build integration to EMS Hub to subscribe for applicable messages on a real-time. The TRUST DA messages will be stored in Azure Foundation to enable Route Controllers to cross reference TRUST ID with Failure Number more accurately so as to overcome the current data quality problems due to manually typing rather than search and pick from the TRUST message repository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2100" marR="32100" marT="0" marB="0"/>
                </a:tc>
                <a:tc>
                  <a:txBody>
                    <a:bodyPr/>
                    <a:lstStyle/>
                    <a:p>
                      <a:r>
                        <a:rPr lang="en-GB" sz="1200">
                          <a:effectLst/>
                        </a:rPr>
                        <a:t>Access is not available with EMS Hub, hence user is now allowed to enter TRUST Details manually in </a:t>
                      </a:r>
                      <a:r>
                        <a:rPr lang="en-GB" sz="1200" err="1">
                          <a:effectLst/>
                        </a:rPr>
                        <a:t>MyIM</a:t>
                      </a:r>
                      <a:r>
                        <a:rPr lang="en-GB" sz="1200">
                          <a:effectLst/>
                        </a:rPr>
                        <a:t> Application. User links the  TRUST Incident ID to the given fault, and this data is saved in Datamart.  </a:t>
                      </a:r>
                    </a:p>
                    <a:p>
                      <a:r>
                        <a:rPr lang="en-GB" sz="12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2100" marR="32100" marT="0" marB="0"/>
                </a:tc>
                <a:extLst>
                  <a:ext uri="{0D108BD9-81ED-4DB2-BD59-A6C34878D82A}">
                    <a16:rowId xmlns:a16="http://schemas.microsoft.com/office/drawing/2014/main" val="3299257389"/>
                  </a:ext>
                </a:extLst>
              </a:tr>
              <a:tr h="1296815">
                <a:tc>
                  <a:txBody>
                    <a:bodyPr/>
                    <a:lstStyle/>
                    <a:p>
                      <a:r>
                        <a:rPr lang="en-GB" sz="1400">
                          <a:effectLst/>
                        </a:rPr>
                        <a:t>PSS Integration</a:t>
                      </a:r>
                    </a:p>
                    <a:p>
                      <a:r>
                        <a:rPr lang="en-GB"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2100" marR="32100" marT="0" marB="0"/>
                </a:tc>
                <a:tc>
                  <a:txBody>
                    <a:bodyPr/>
                    <a:lstStyle/>
                    <a:p>
                      <a:r>
                        <a:rPr lang="en-GB" sz="1200">
                          <a:effectLst/>
                        </a:rPr>
                        <a:t>PSS / TRUST data will be provided by PSS Business owners via an ETL process as SQL data base in cloud that contains the delay minutes. Applicable reports will be delivered by the PSS users using this information by joining data from MyIM DataMart for Failure information and ADS DataMart for Asset information</a:t>
                      </a:r>
                    </a:p>
                    <a:p>
                      <a:r>
                        <a:rPr lang="en-GB" sz="12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2100" marR="32100" marT="0" marB="0"/>
                </a:tc>
                <a:tc>
                  <a:txBody>
                    <a:bodyPr/>
                    <a:lstStyle/>
                    <a:p>
                      <a:r>
                        <a:rPr lang="en-GB" sz="1200">
                          <a:effectLst/>
                        </a:rPr>
                        <a:t>Access is not available to fetch PSS data from PSS Oracle database due to which unable to get few PSS fields.  Current solution is to fetch the available data from ADS foundation instead of PSS Oracle DB.</a:t>
                      </a:r>
                    </a:p>
                    <a:p>
                      <a:r>
                        <a:rPr lang="en-GB" sz="1200">
                          <a:effectLst/>
                        </a:rPr>
                        <a:t>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2100" marR="32100" marT="0" marB="0"/>
                </a:tc>
                <a:extLst>
                  <a:ext uri="{0D108BD9-81ED-4DB2-BD59-A6C34878D82A}">
                    <a16:rowId xmlns:a16="http://schemas.microsoft.com/office/drawing/2014/main" val="2832349151"/>
                  </a:ext>
                </a:extLst>
              </a:tr>
            </a:tbl>
          </a:graphicData>
        </a:graphic>
      </p:graphicFrame>
      <p:sp>
        <p:nvSpPr>
          <p:cNvPr id="5" name="TextBox 4">
            <a:extLst>
              <a:ext uri="{FF2B5EF4-FFF2-40B4-BE49-F238E27FC236}">
                <a16:creationId xmlns:a16="http://schemas.microsoft.com/office/drawing/2014/main" id="{4B545A08-B7E6-ED87-ED18-54E7E7FB1C55}"/>
              </a:ext>
            </a:extLst>
          </p:cNvPr>
          <p:cNvSpPr txBox="1"/>
          <p:nvPr/>
        </p:nvSpPr>
        <p:spPr>
          <a:xfrm flipH="1">
            <a:off x="825636" y="204139"/>
            <a:ext cx="9067664" cy="369332"/>
          </a:xfrm>
          <a:prstGeom prst="rect">
            <a:avLst/>
          </a:prstGeom>
          <a:noFill/>
        </p:spPr>
        <p:txBody>
          <a:bodyPr wrap="square" lIns="91440" tIns="45720" rIns="91440" bIns="45720" rtlCol="0" anchor="t">
            <a:spAutoFit/>
          </a:bodyPr>
          <a:lstStyle/>
          <a:p>
            <a:r>
              <a:rPr lang="en-US" dirty="0">
                <a:ea typeface="+mn-lt"/>
                <a:cs typeface="+mn-lt"/>
              </a:rPr>
              <a:t>Areas of change</a:t>
            </a:r>
          </a:p>
        </p:txBody>
      </p:sp>
    </p:spTree>
    <p:extLst>
      <p:ext uri="{BB962C8B-B14F-4D97-AF65-F5344CB8AC3E}">
        <p14:creationId xmlns:p14="http://schemas.microsoft.com/office/powerpoint/2010/main" val="35341433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6A47C4-AA22-1B5E-EC4D-E3709316513F}"/>
              </a:ext>
            </a:extLst>
          </p:cNvPr>
          <p:cNvSpPr>
            <a:spLocks noGrp="1"/>
          </p:cNvSpPr>
          <p:nvPr>
            <p:ph type="sldNum" sz="quarter" idx="15"/>
          </p:nvPr>
        </p:nvSpPr>
        <p:spPr/>
        <p:txBody>
          <a:bodyPr/>
          <a:lstStyle/>
          <a:p>
            <a:fld id="{229EAAAC-928A-40C1-AC39-D34FD1799CA9}" type="slidenum">
              <a:rPr lang="en-GB" smtClean="0"/>
              <a:pPr/>
              <a:t>63</a:t>
            </a:fld>
            <a:endParaRPr lang="en-GB"/>
          </a:p>
        </p:txBody>
      </p:sp>
      <p:sp>
        <p:nvSpPr>
          <p:cNvPr id="3" name="TextBox 2">
            <a:extLst>
              <a:ext uri="{FF2B5EF4-FFF2-40B4-BE49-F238E27FC236}">
                <a16:creationId xmlns:a16="http://schemas.microsoft.com/office/drawing/2014/main" id="{C39562C7-CF45-5581-D662-5AAF60285415}"/>
              </a:ext>
            </a:extLst>
          </p:cNvPr>
          <p:cNvSpPr txBox="1"/>
          <p:nvPr/>
        </p:nvSpPr>
        <p:spPr>
          <a:xfrm>
            <a:off x="1563624" y="758952"/>
            <a:ext cx="10151240" cy="2031325"/>
          </a:xfrm>
          <a:prstGeom prst="rect">
            <a:avLst/>
          </a:prstGeom>
          <a:noFill/>
        </p:spPr>
        <p:txBody>
          <a:bodyPr wrap="none" lIns="91440" tIns="45720" rIns="91440" bIns="45720" rtlCol="0" anchor="t">
            <a:spAutoFit/>
          </a:bodyPr>
          <a:lstStyle/>
          <a:p>
            <a:endParaRPr lang="en-GB" dirty="0"/>
          </a:p>
          <a:p>
            <a:pPr marL="285750" indent="-285750">
              <a:buFont typeface="Arial" panose="020B0604020202020204" pitchFamily="34" charset="0"/>
              <a:buChar char="•"/>
            </a:pPr>
            <a:r>
              <a:rPr lang="en-GB" dirty="0"/>
              <a:t>Use of legacy ADS as a source of data</a:t>
            </a:r>
          </a:p>
          <a:p>
            <a:pPr marL="742950" lvl="1" indent="-285750">
              <a:buFont typeface="Arial" panose="020B0604020202020204" pitchFamily="34" charset="0"/>
              <a:buChar char="•"/>
            </a:pPr>
            <a:r>
              <a:rPr lang="en-GB" dirty="0"/>
              <a:t>Assets obtained from ADS – DIM Asset </a:t>
            </a:r>
          </a:p>
          <a:p>
            <a:pPr marL="742950" lvl="1" indent="-285750">
              <a:buFont typeface="Arial" panose="020B0604020202020204" pitchFamily="34" charset="0"/>
              <a:buChar char="•"/>
            </a:pPr>
            <a:r>
              <a:rPr lang="en-GB" dirty="0"/>
              <a:t>PSS files obtained from ADS for reporting</a:t>
            </a:r>
          </a:p>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err="1"/>
              <a:t>MyIM</a:t>
            </a:r>
            <a:r>
              <a:rPr lang="en-GB" dirty="0"/>
              <a:t> Datamart is a different schema within Azure Datamart  and is not completely CIM aligned</a:t>
            </a:r>
          </a:p>
        </p:txBody>
      </p:sp>
      <p:sp>
        <p:nvSpPr>
          <p:cNvPr id="5" name="TextBox 4">
            <a:extLst>
              <a:ext uri="{FF2B5EF4-FFF2-40B4-BE49-F238E27FC236}">
                <a16:creationId xmlns:a16="http://schemas.microsoft.com/office/drawing/2014/main" id="{1E402FC6-AA05-6A67-E894-5172F9B43502}"/>
              </a:ext>
            </a:extLst>
          </p:cNvPr>
          <p:cNvSpPr txBox="1"/>
          <p:nvPr/>
        </p:nvSpPr>
        <p:spPr>
          <a:xfrm flipH="1">
            <a:off x="825636" y="204139"/>
            <a:ext cx="9067664" cy="369332"/>
          </a:xfrm>
          <a:prstGeom prst="rect">
            <a:avLst/>
          </a:prstGeom>
          <a:noFill/>
        </p:spPr>
        <p:txBody>
          <a:bodyPr wrap="square" lIns="91440" tIns="45720" rIns="91440" bIns="45720" rtlCol="0" anchor="t">
            <a:spAutoFit/>
          </a:bodyPr>
          <a:lstStyle/>
          <a:p>
            <a:r>
              <a:rPr lang="en-US">
                <a:ea typeface="+mn-lt"/>
                <a:cs typeface="+mn-lt"/>
              </a:rPr>
              <a:t>Technical Debt</a:t>
            </a:r>
          </a:p>
        </p:txBody>
      </p:sp>
    </p:spTree>
    <p:extLst>
      <p:ext uri="{BB962C8B-B14F-4D97-AF65-F5344CB8AC3E}">
        <p14:creationId xmlns:p14="http://schemas.microsoft.com/office/powerpoint/2010/main" val="8989325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6A47C4-AA22-1B5E-EC4D-E3709316513F}"/>
              </a:ext>
            </a:extLst>
          </p:cNvPr>
          <p:cNvSpPr>
            <a:spLocks noGrp="1"/>
          </p:cNvSpPr>
          <p:nvPr>
            <p:ph type="sldNum" sz="quarter" idx="15"/>
          </p:nvPr>
        </p:nvSpPr>
        <p:spPr/>
        <p:txBody>
          <a:bodyPr/>
          <a:lstStyle/>
          <a:p>
            <a:fld id="{229EAAAC-928A-40C1-AC39-D34FD1799CA9}" type="slidenum">
              <a:rPr lang="en-GB" smtClean="0"/>
              <a:pPr/>
              <a:t>64</a:t>
            </a:fld>
            <a:endParaRPr lang="en-GB"/>
          </a:p>
        </p:txBody>
      </p:sp>
      <p:sp>
        <p:nvSpPr>
          <p:cNvPr id="3" name="TextBox 2">
            <a:extLst>
              <a:ext uri="{FF2B5EF4-FFF2-40B4-BE49-F238E27FC236}">
                <a16:creationId xmlns:a16="http://schemas.microsoft.com/office/drawing/2014/main" id="{C39562C7-CF45-5581-D662-5AAF60285415}"/>
              </a:ext>
            </a:extLst>
          </p:cNvPr>
          <p:cNvSpPr txBox="1"/>
          <p:nvPr/>
        </p:nvSpPr>
        <p:spPr>
          <a:xfrm>
            <a:off x="1563625" y="758952"/>
            <a:ext cx="9918134" cy="7571303"/>
          </a:xfrm>
          <a:prstGeom prst="rect">
            <a:avLst/>
          </a:prstGeom>
          <a:noFill/>
        </p:spPr>
        <p:txBody>
          <a:bodyPr wrap="square" lIns="91440" tIns="45720" rIns="91440" bIns="45720" rtlCol="0" anchor="t">
            <a:spAutoFit/>
          </a:bodyPr>
          <a:lstStyle/>
          <a:p>
            <a:endParaRPr lang="en-GB" dirty="0">
              <a:cs typeface="Arial"/>
            </a:endParaRPr>
          </a:p>
          <a:p>
            <a:pPr marL="285750" indent="-285750">
              <a:buFont typeface="Arial" panose="020B0604020202020204" pitchFamily="34" charset="0"/>
              <a:buChar char="•"/>
            </a:pPr>
            <a:r>
              <a:rPr lang="en-GB" dirty="0"/>
              <a:t>Email notification to non Network Rail personnel – reconfirming business requirement (requested by Telecom)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Scanning of attachments – Change being implemented to scan the attachment prior to saving in blob storage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Performance – Initial assessment performed and some enhancements undertaken</a:t>
            </a:r>
          </a:p>
          <a:p>
            <a:pPr marL="800100" lvl="1" indent="-342900" algn="just">
              <a:buFont typeface="+mj-lt"/>
              <a:buAutoNum type="arabicPeriod"/>
            </a:pPr>
            <a:r>
              <a:rPr lang="en-IN" dirty="0">
                <a:effectLst/>
                <a:latin typeface="Calibri" panose="020F0502020204030204" pitchFamily="34" charset="0"/>
                <a:ea typeface="Times New Roman" panose="02020603050405020304" pitchFamily="18" charset="0"/>
              </a:rPr>
              <a:t>Removing all the static methods. - </a:t>
            </a:r>
            <a:r>
              <a:rPr lang="en-IN" b="1" dirty="0">
                <a:effectLst/>
                <a:highlight>
                  <a:srgbClr val="00FFFF"/>
                </a:highlight>
                <a:latin typeface="Calibri" panose="020F0502020204030204" pitchFamily="34" charset="0"/>
                <a:ea typeface="Times New Roman" panose="02020603050405020304" pitchFamily="18" charset="0"/>
              </a:rPr>
              <a:t>Completed</a:t>
            </a:r>
            <a:endParaRPr lang="en-GB" dirty="0">
              <a:effectLst/>
              <a:latin typeface="Calibri" panose="020F0502020204030204" pitchFamily="34" charset="0"/>
              <a:ea typeface="Calibri" panose="020F0502020204030204" pitchFamily="34" charset="0"/>
            </a:endParaRPr>
          </a:p>
          <a:p>
            <a:pPr marL="800100" lvl="1" indent="-342900" algn="just">
              <a:buFont typeface="+mj-lt"/>
              <a:buAutoNum type="arabicPeriod"/>
            </a:pPr>
            <a:r>
              <a:rPr lang="en-IN" dirty="0">
                <a:effectLst/>
                <a:latin typeface="Calibri" panose="020F0502020204030204" pitchFamily="34" charset="0"/>
                <a:ea typeface="Times New Roman" panose="02020603050405020304" pitchFamily="18" charset="0"/>
              </a:rPr>
              <a:t>Removing of the variables which are created on above the class file. - </a:t>
            </a:r>
            <a:r>
              <a:rPr lang="en-IN" b="1" dirty="0">
                <a:effectLst/>
                <a:highlight>
                  <a:srgbClr val="00FFFF"/>
                </a:highlight>
                <a:latin typeface="Calibri" panose="020F0502020204030204" pitchFamily="34" charset="0"/>
                <a:ea typeface="Times New Roman" panose="02020603050405020304" pitchFamily="18" charset="0"/>
              </a:rPr>
              <a:t>Completed</a:t>
            </a:r>
            <a:endParaRPr lang="en-GB" dirty="0">
              <a:effectLst/>
              <a:latin typeface="Calibri" panose="020F0502020204030204" pitchFamily="34" charset="0"/>
              <a:ea typeface="Calibri" panose="020F0502020204030204" pitchFamily="34" charset="0"/>
            </a:endParaRPr>
          </a:p>
          <a:p>
            <a:pPr marL="800100" lvl="1" indent="-342900" algn="just">
              <a:buFont typeface="+mj-lt"/>
              <a:buAutoNum type="arabicPeriod"/>
            </a:pPr>
            <a:r>
              <a:rPr lang="en-IN" dirty="0">
                <a:effectLst/>
                <a:latin typeface="Calibri" panose="020F0502020204030204" pitchFamily="34" charset="0"/>
                <a:ea typeface="Times New Roman" panose="02020603050405020304" pitchFamily="18" charset="0"/>
              </a:rPr>
              <a:t>Using of method level variables for connection instead of static variables. - </a:t>
            </a:r>
            <a:r>
              <a:rPr lang="en-IN" b="1" dirty="0">
                <a:effectLst/>
                <a:highlight>
                  <a:srgbClr val="00FFFF"/>
                </a:highlight>
                <a:latin typeface="Calibri" panose="020F0502020204030204" pitchFamily="34" charset="0"/>
                <a:ea typeface="Times New Roman" panose="02020603050405020304" pitchFamily="18" charset="0"/>
              </a:rPr>
              <a:t>Completed</a:t>
            </a:r>
            <a:endParaRPr lang="en-GB" dirty="0">
              <a:effectLst/>
              <a:latin typeface="Calibri" panose="020F0502020204030204" pitchFamily="34" charset="0"/>
              <a:ea typeface="Calibri" panose="020F0502020204030204" pitchFamily="34" charset="0"/>
            </a:endParaRPr>
          </a:p>
          <a:p>
            <a:pPr marL="800100" lvl="1" indent="-342900" algn="just">
              <a:buFont typeface="+mj-lt"/>
              <a:buAutoNum type="arabicPeriod"/>
            </a:pPr>
            <a:r>
              <a:rPr lang="en-IN" dirty="0">
                <a:effectLst/>
                <a:latin typeface="Calibri" panose="020F0502020204030204" pitchFamily="34" charset="0"/>
                <a:ea typeface="Times New Roman" panose="02020603050405020304" pitchFamily="18" charset="0"/>
              </a:rPr>
              <a:t>Opening a connection and closing a connection properly after execution. – </a:t>
            </a:r>
            <a:r>
              <a:rPr lang="en-IN" b="1" dirty="0">
                <a:effectLst/>
                <a:highlight>
                  <a:srgbClr val="00FFFF"/>
                </a:highlight>
                <a:latin typeface="Calibri" panose="020F0502020204030204" pitchFamily="34" charset="0"/>
                <a:ea typeface="Times New Roman" panose="02020603050405020304" pitchFamily="18" charset="0"/>
              </a:rPr>
              <a:t>Completed</a:t>
            </a:r>
          </a:p>
          <a:p>
            <a:pPr marL="800100" lvl="1" indent="-342900" algn="just">
              <a:buFont typeface="+mj-lt"/>
              <a:buAutoNum type="arabicPeriod"/>
            </a:pPr>
            <a:r>
              <a:rPr lang="en-IN" dirty="0">
                <a:latin typeface="Calibri" panose="020F0502020204030204" pitchFamily="34" charset="0"/>
                <a:ea typeface="Times New Roman" panose="02020603050405020304" pitchFamily="18" charset="0"/>
              </a:rPr>
              <a:t>Async API – Implemented</a:t>
            </a:r>
          </a:p>
          <a:p>
            <a:pPr marL="800100" lvl="1" indent="-342900" algn="just">
              <a:buFont typeface="+mj-lt"/>
              <a:buAutoNum type="arabicPeriod"/>
            </a:pPr>
            <a:r>
              <a:rPr lang="en-IN" dirty="0">
                <a:effectLst/>
                <a:latin typeface="Calibri" panose="020F0502020204030204" pitchFamily="34" charset="0"/>
                <a:ea typeface="Times New Roman" panose="02020603050405020304" pitchFamily="18" charset="0"/>
              </a:rPr>
              <a:t>Implement </a:t>
            </a:r>
            <a:r>
              <a:rPr lang="en-IN" dirty="0" err="1">
                <a:effectLst/>
                <a:latin typeface="Calibri" panose="020F0502020204030204" pitchFamily="34" charset="0"/>
                <a:ea typeface="Times New Roman" panose="02020603050405020304" pitchFamily="18" charset="0"/>
              </a:rPr>
              <a:t>A</a:t>
            </a:r>
            <a:r>
              <a:rPr lang="en-IN" dirty="0" err="1">
                <a:latin typeface="Calibri" panose="020F0502020204030204" pitchFamily="34" charset="0"/>
                <a:ea typeface="Times New Roman" panose="02020603050405020304" pitchFamily="18" charset="0"/>
              </a:rPr>
              <a:t>ioodbc</a:t>
            </a:r>
            <a:r>
              <a:rPr lang="en-IN" dirty="0">
                <a:latin typeface="Calibri" panose="020F0502020204030204" pitchFamily="34" charset="0"/>
                <a:ea typeface="Times New Roman" panose="02020603050405020304" pitchFamily="18" charset="0"/>
              </a:rPr>
              <a:t> module – Implemented</a:t>
            </a:r>
          </a:p>
          <a:p>
            <a:pPr marL="800100" lvl="1" indent="-342900" algn="just">
              <a:buFont typeface="+mj-lt"/>
              <a:buAutoNum type="arabicPeriod"/>
            </a:pPr>
            <a:r>
              <a:rPr lang="en-IN" dirty="0">
                <a:effectLst/>
                <a:latin typeface="Calibri" panose="020F0502020204030204" pitchFamily="34" charset="0"/>
                <a:ea typeface="Times New Roman" panose="02020603050405020304" pitchFamily="18" charset="0"/>
              </a:rPr>
              <a:t>Upgrade </a:t>
            </a:r>
            <a:r>
              <a:rPr lang="en-IN" dirty="0">
                <a:latin typeface="Calibri" panose="020F0502020204030204" pitchFamily="34" charset="0"/>
                <a:ea typeface="Times New Roman" panose="02020603050405020304" pitchFamily="18" charset="0"/>
              </a:rPr>
              <a:t>runtime version to Azure Function 4.0 – Implemented</a:t>
            </a:r>
          </a:p>
          <a:p>
            <a:pPr lvl="1" algn="just"/>
            <a:r>
              <a:rPr lang="en-IN" dirty="0">
                <a:latin typeface="Calibri" panose="020F0502020204030204" pitchFamily="34" charset="0"/>
                <a:ea typeface="Times New Roman" panose="02020603050405020304" pitchFamily="18" charset="0"/>
              </a:rPr>
              <a:t>Application currently usable but further assessment and fine tuning after development complete is required.</a:t>
            </a:r>
          </a:p>
          <a:p>
            <a:pPr lvl="1" algn="just"/>
            <a:endParaRPr lang="en-IN" dirty="0">
              <a:latin typeface="Calibri" panose="020F0502020204030204" pitchFamily="34" charset="0"/>
              <a:ea typeface="Times New Roman" panose="02020603050405020304" pitchFamily="18" charset="0"/>
            </a:endParaRPr>
          </a:p>
          <a:p>
            <a:pPr marL="285750" indent="-285750" algn="just">
              <a:buFont typeface="Arial" panose="020B0604020202020204" pitchFamily="34" charset="0"/>
              <a:buChar char="•"/>
            </a:pPr>
            <a:r>
              <a:rPr lang="en-IN" dirty="0">
                <a:latin typeface="Calibri" panose="020F0502020204030204" pitchFamily="34" charset="0"/>
                <a:ea typeface="Times New Roman" panose="02020603050405020304" pitchFamily="18" charset="0"/>
              </a:rPr>
              <a:t>Mission Critical Status</a:t>
            </a:r>
          </a:p>
          <a:p>
            <a:pPr lvl="1" algn="just"/>
            <a:r>
              <a:rPr lang="en-IN" dirty="0">
                <a:latin typeface="Calibri" panose="020F0502020204030204" pitchFamily="34" charset="0"/>
                <a:ea typeface="Times New Roman" panose="02020603050405020304" pitchFamily="18" charset="0"/>
              </a:rPr>
              <a:t>The </a:t>
            </a:r>
            <a:r>
              <a:rPr lang="en-IN" dirty="0" err="1">
                <a:latin typeface="Calibri" panose="020F0502020204030204" pitchFamily="34" charset="0"/>
                <a:ea typeface="Times New Roman" panose="02020603050405020304" pitchFamily="18" charset="0"/>
              </a:rPr>
              <a:t>MyIM</a:t>
            </a:r>
            <a:r>
              <a:rPr lang="en-IN" dirty="0">
                <a:latin typeface="Calibri" panose="020F0502020204030204" pitchFamily="34" charset="0"/>
                <a:ea typeface="Times New Roman" panose="02020603050405020304" pitchFamily="18" charset="0"/>
              </a:rPr>
              <a:t> application is dependant on the Platform, RBAC, and MWM to function as designed.</a:t>
            </a:r>
          </a:p>
          <a:p>
            <a:pPr lvl="1" algn="just"/>
            <a:r>
              <a:rPr lang="en-IN" dirty="0">
                <a:latin typeface="Calibri" panose="020F0502020204030204" pitchFamily="34" charset="0"/>
                <a:ea typeface="Times New Roman" panose="02020603050405020304" pitchFamily="18" charset="0"/>
              </a:rPr>
              <a:t>The platform and RBAC have to be treated as mission critical to ensure </a:t>
            </a:r>
            <a:r>
              <a:rPr lang="en-IN" dirty="0" err="1">
                <a:latin typeface="Calibri" panose="020F0502020204030204" pitchFamily="34" charset="0"/>
                <a:ea typeface="Times New Roman" panose="02020603050405020304" pitchFamily="18" charset="0"/>
              </a:rPr>
              <a:t>MyIM</a:t>
            </a:r>
            <a:r>
              <a:rPr lang="en-IN" dirty="0">
                <a:latin typeface="Calibri" panose="020F0502020204030204" pitchFamily="34" charset="0"/>
                <a:ea typeface="Times New Roman" panose="02020603050405020304" pitchFamily="18" charset="0"/>
              </a:rPr>
              <a:t> availability.</a:t>
            </a:r>
          </a:p>
          <a:p>
            <a:pPr lvl="1" algn="just"/>
            <a:r>
              <a:rPr lang="en-IN" dirty="0" err="1">
                <a:latin typeface="Calibri" panose="020F0502020204030204" pitchFamily="34" charset="0"/>
                <a:ea typeface="Times New Roman" panose="02020603050405020304" pitchFamily="18" charset="0"/>
              </a:rPr>
              <a:t>MyIM</a:t>
            </a:r>
            <a:r>
              <a:rPr lang="en-IN" dirty="0">
                <a:latin typeface="Calibri" panose="020F0502020204030204" pitchFamily="34" charset="0"/>
                <a:ea typeface="Times New Roman" panose="02020603050405020304" pitchFamily="18" charset="0"/>
              </a:rPr>
              <a:t> can operate for a limited period without MWM – but this entails using manual processes.</a:t>
            </a:r>
          </a:p>
          <a:p>
            <a:pPr lvl="1" algn="just"/>
            <a:endParaRPr lang="en-IN" dirty="0">
              <a:latin typeface="Calibri" panose="020F0502020204030204" pitchFamily="34" charset="0"/>
              <a:ea typeface="Times New Roman" panose="02020603050405020304" pitchFamily="18" charset="0"/>
            </a:endParaRPr>
          </a:p>
          <a:p>
            <a:pPr marL="800100" lvl="1" indent="-342900" algn="just">
              <a:buFont typeface="+mj-lt"/>
              <a:buAutoNum type="arabicPeriod"/>
            </a:pPr>
            <a:endParaRPr lang="en-IN" dirty="0">
              <a:effectLst/>
              <a:latin typeface="Calibri" panose="020F0502020204030204" pitchFamily="34" charset="0"/>
              <a:ea typeface="Times New Roman" panose="02020603050405020304" pitchFamily="18" charset="0"/>
            </a:endParaRPr>
          </a:p>
          <a:p>
            <a:pPr marL="800100" lvl="1" indent="-342900" algn="just">
              <a:buFont typeface="+mj-lt"/>
              <a:buAutoNum type="arabicPeriod"/>
            </a:pPr>
            <a:endParaRPr lang="en-IN" b="1" dirty="0">
              <a:highlight>
                <a:srgbClr val="00FFFF"/>
              </a:highlight>
              <a:latin typeface="Calibri" panose="020F0502020204030204" pitchFamily="34" charset="0"/>
              <a:ea typeface="Calibri" panose="020F0502020204030204" pitchFamily="34" charset="0"/>
            </a:endParaRPr>
          </a:p>
          <a:p>
            <a:pPr lvl="1" algn="just"/>
            <a:endParaRPr lang="en-GB" dirty="0">
              <a:effectLst/>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803AB04-83FD-C65E-1EE7-32E91DFE78C5}"/>
              </a:ext>
            </a:extLst>
          </p:cNvPr>
          <p:cNvSpPr txBox="1"/>
          <p:nvPr/>
        </p:nvSpPr>
        <p:spPr>
          <a:xfrm flipH="1">
            <a:off x="825636" y="204139"/>
            <a:ext cx="9067664" cy="369332"/>
          </a:xfrm>
          <a:prstGeom prst="rect">
            <a:avLst/>
          </a:prstGeom>
          <a:noFill/>
        </p:spPr>
        <p:txBody>
          <a:bodyPr wrap="square" lIns="91440" tIns="45720" rIns="91440" bIns="45720" rtlCol="0" anchor="t">
            <a:spAutoFit/>
          </a:bodyPr>
          <a:lstStyle/>
          <a:p>
            <a:r>
              <a:rPr lang="en-US" b="1" dirty="0">
                <a:ea typeface="+mn-lt"/>
                <a:cs typeface="+mn-lt"/>
              </a:rPr>
              <a:t>Concerns</a:t>
            </a:r>
          </a:p>
        </p:txBody>
      </p:sp>
    </p:spTree>
    <p:extLst>
      <p:ext uri="{BB962C8B-B14F-4D97-AF65-F5344CB8AC3E}">
        <p14:creationId xmlns:p14="http://schemas.microsoft.com/office/powerpoint/2010/main" val="27958549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890E86-BC47-83B5-D3E1-1CBDFF16527C}"/>
              </a:ext>
            </a:extLst>
          </p:cNvPr>
          <p:cNvSpPr>
            <a:spLocks noGrp="1"/>
          </p:cNvSpPr>
          <p:nvPr>
            <p:ph type="sldNum" sz="quarter" idx="15"/>
          </p:nvPr>
        </p:nvSpPr>
        <p:spPr/>
        <p:txBody>
          <a:bodyPr/>
          <a:lstStyle/>
          <a:p>
            <a:fld id="{229EAAAC-928A-40C1-AC39-D34FD1799CA9}" type="slidenum">
              <a:rPr lang="en-GB" smtClean="0"/>
              <a:pPr/>
              <a:t>65</a:t>
            </a:fld>
            <a:endParaRPr lang="en-GB"/>
          </a:p>
        </p:txBody>
      </p:sp>
      <p:graphicFrame>
        <p:nvGraphicFramePr>
          <p:cNvPr id="3" name="Table 2">
            <a:extLst>
              <a:ext uri="{FF2B5EF4-FFF2-40B4-BE49-F238E27FC236}">
                <a16:creationId xmlns:a16="http://schemas.microsoft.com/office/drawing/2014/main" id="{A834EAA7-B2BA-E3EB-F05D-BF9D0B57E26D}"/>
              </a:ext>
            </a:extLst>
          </p:cNvPr>
          <p:cNvGraphicFramePr>
            <a:graphicFrameLocks noGrp="1"/>
          </p:cNvGraphicFramePr>
          <p:nvPr>
            <p:extLst>
              <p:ext uri="{D42A27DB-BD31-4B8C-83A1-F6EECF244321}">
                <p14:modId xmlns:p14="http://schemas.microsoft.com/office/powerpoint/2010/main" val="1690944788"/>
              </p:ext>
            </p:extLst>
          </p:nvPr>
        </p:nvGraphicFramePr>
        <p:xfrm>
          <a:off x="1026119" y="1069676"/>
          <a:ext cx="6038916" cy="5322497"/>
        </p:xfrm>
        <a:graphic>
          <a:graphicData uri="http://schemas.openxmlformats.org/drawingml/2006/table">
            <a:tbl>
              <a:tblPr firstRow="1" bandRow="1">
                <a:tableStyleId>{5C22544A-7EE6-4342-B048-85BDC9FD1C3A}</a:tableStyleId>
              </a:tblPr>
              <a:tblGrid>
                <a:gridCol w="2797336">
                  <a:extLst>
                    <a:ext uri="{9D8B030D-6E8A-4147-A177-3AD203B41FA5}">
                      <a16:colId xmlns:a16="http://schemas.microsoft.com/office/drawing/2014/main" val="2135832260"/>
                    </a:ext>
                  </a:extLst>
                </a:gridCol>
                <a:gridCol w="3241580">
                  <a:extLst>
                    <a:ext uri="{9D8B030D-6E8A-4147-A177-3AD203B41FA5}">
                      <a16:colId xmlns:a16="http://schemas.microsoft.com/office/drawing/2014/main" val="2668865716"/>
                    </a:ext>
                  </a:extLst>
                </a:gridCol>
              </a:tblGrid>
              <a:tr h="626177">
                <a:tc>
                  <a:txBody>
                    <a:bodyPr/>
                    <a:lstStyle/>
                    <a:p>
                      <a:r>
                        <a:rPr lang="en-GB" sz="1100">
                          <a:effectLst/>
                        </a:rPr>
                        <a:t>Fields that can be edited by Controller using External Assignment</a:t>
                      </a:r>
                      <a:endParaRPr lang="en-GB" sz="1100">
                        <a:effectLst/>
                        <a:latin typeface="Calibri" panose="020F0502020204030204" pitchFamily="34" charset="0"/>
                        <a:ea typeface="Calibri" panose="020F0502020204030204" pitchFamily="34" charset="0"/>
                      </a:endParaRPr>
                    </a:p>
                  </a:txBody>
                  <a:tcPr marL="68580" marR="68580" marT="0" marB="0" anchor="b"/>
                </a:tc>
                <a:tc>
                  <a:txBody>
                    <a:bodyPr/>
                    <a:lstStyle/>
                    <a:p>
                      <a:r>
                        <a:rPr lang="en-GB" sz="1100">
                          <a:effectLst/>
                        </a:rPr>
                        <a:t>Fields that are not available</a:t>
                      </a:r>
                      <a:endParaRPr lang="en-GB" sz="11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233609599"/>
                  </a:ext>
                </a:extLst>
              </a:tr>
              <a:tr h="313088">
                <a:tc>
                  <a:txBody>
                    <a:bodyPr/>
                    <a:lstStyle/>
                    <a:p>
                      <a:r>
                        <a:rPr lang="en-GB" sz="1100" dirty="0">
                          <a:effectLst/>
                        </a:rPr>
                        <a:t>Person Notified</a:t>
                      </a:r>
                      <a:endParaRPr lang="en-GB" sz="1100" dirty="0">
                        <a:effectLst/>
                        <a:latin typeface="Calibri" panose="020F0502020204030204" pitchFamily="34" charset="0"/>
                        <a:ea typeface="Calibri" panose="020F0502020204030204" pitchFamily="34" charset="0"/>
                      </a:endParaRPr>
                    </a:p>
                  </a:txBody>
                  <a:tcPr marL="68580" marR="68580" marT="0" marB="0" anchor="b"/>
                </a:tc>
                <a:tc>
                  <a:txBody>
                    <a:bodyPr/>
                    <a:lstStyle/>
                    <a:p>
                      <a:r>
                        <a:rPr lang="en-GB" sz="1100">
                          <a:effectLst/>
                        </a:rPr>
                        <a:t>Test Plan information</a:t>
                      </a:r>
                      <a:endParaRPr lang="en-GB" sz="11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142398688"/>
                  </a:ext>
                </a:extLst>
              </a:tr>
              <a:tr h="313088">
                <a:tc>
                  <a:txBody>
                    <a:bodyPr/>
                    <a:lstStyle/>
                    <a:p>
                      <a:r>
                        <a:rPr lang="en-GB" sz="1100" dirty="0">
                          <a:effectLst/>
                        </a:rPr>
                        <a:t>Contact Details</a:t>
                      </a:r>
                      <a:endParaRPr lang="en-GB" sz="1100" dirty="0">
                        <a:effectLst/>
                        <a:latin typeface="Calibri" panose="020F0502020204030204" pitchFamily="34" charset="0"/>
                        <a:ea typeface="Calibri" panose="020F0502020204030204" pitchFamily="34" charset="0"/>
                      </a:endParaRPr>
                    </a:p>
                  </a:txBody>
                  <a:tcPr marL="68580" marR="68580" marT="0" marB="0" anchor="b"/>
                </a:tc>
                <a:tc>
                  <a:txBody>
                    <a:bodyPr/>
                    <a:lstStyle/>
                    <a:p>
                      <a:r>
                        <a:rPr lang="en-GB" sz="1100" dirty="0">
                          <a:effectLst/>
                        </a:rPr>
                        <a:t>Work Performed details</a:t>
                      </a:r>
                      <a:endParaRPr lang="en-GB" sz="1100"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2827023057"/>
                  </a:ext>
                </a:extLst>
              </a:tr>
              <a:tr h="313088">
                <a:tc>
                  <a:txBody>
                    <a:bodyPr/>
                    <a:lstStyle/>
                    <a:p>
                      <a:r>
                        <a:rPr lang="en-GB" sz="1100" dirty="0">
                          <a:effectLst/>
                        </a:rPr>
                        <a:t>Notified on</a:t>
                      </a:r>
                      <a:endParaRPr lang="en-GB" sz="1100" dirty="0">
                        <a:effectLst/>
                        <a:latin typeface="Calibri" panose="020F0502020204030204" pitchFamily="34" charset="0"/>
                        <a:ea typeface="Calibri" panose="020F0502020204030204" pitchFamily="34" charset="0"/>
                      </a:endParaRPr>
                    </a:p>
                  </a:txBody>
                  <a:tcPr marL="68580" marR="68580" marT="0" marB="0" anchor="b"/>
                </a:tc>
                <a:tc>
                  <a:txBody>
                    <a:bodyPr/>
                    <a:lstStyle/>
                    <a:p>
                      <a:r>
                        <a:rPr lang="en-GB" sz="1100">
                          <a:effectLst/>
                        </a:rPr>
                        <a:t>Future Work details</a:t>
                      </a:r>
                      <a:endParaRPr lang="en-GB" sz="11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846091364"/>
                  </a:ext>
                </a:extLst>
              </a:tr>
              <a:tr h="313088">
                <a:tc>
                  <a:txBody>
                    <a:bodyPr/>
                    <a:lstStyle/>
                    <a:p>
                      <a:r>
                        <a:rPr lang="en-GB" sz="1100" dirty="0">
                          <a:effectLst/>
                        </a:rPr>
                        <a:t>ETA to Site</a:t>
                      </a:r>
                      <a:endParaRPr lang="en-GB" sz="1100" dirty="0">
                        <a:effectLst/>
                        <a:latin typeface="Calibri" panose="020F0502020204030204" pitchFamily="34" charset="0"/>
                        <a:ea typeface="Calibri" panose="020F0502020204030204" pitchFamily="34" charset="0"/>
                      </a:endParaRPr>
                    </a:p>
                  </a:txBody>
                  <a:tcPr marL="68580" marR="68580" marT="0" marB="0" anchor="b"/>
                </a:tc>
                <a:tc>
                  <a:txBody>
                    <a:bodyPr/>
                    <a:lstStyle/>
                    <a:p>
                      <a:r>
                        <a:rPr lang="en-GB" sz="1100">
                          <a:effectLst/>
                        </a:rPr>
                        <a:t>Photos from field (unless emailed to Controller)</a:t>
                      </a:r>
                      <a:endParaRPr lang="en-GB" sz="11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856678216"/>
                  </a:ext>
                </a:extLst>
              </a:tr>
              <a:tr h="313088">
                <a:tc>
                  <a:txBody>
                    <a:bodyPr/>
                    <a:lstStyle/>
                    <a:p>
                      <a:r>
                        <a:rPr lang="en-GB" sz="1100" dirty="0">
                          <a:effectLst/>
                        </a:rPr>
                        <a:t>Enroute to Site on</a:t>
                      </a:r>
                      <a:endParaRPr lang="en-GB" sz="1100" dirty="0">
                        <a:effectLst/>
                        <a:latin typeface="Calibri" panose="020F0502020204030204" pitchFamily="34" charset="0"/>
                        <a:ea typeface="Calibri" panose="020F0502020204030204" pitchFamily="34" charset="0"/>
                      </a:endParaRPr>
                    </a:p>
                  </a:txBody>
                  <a:tcPr marL="68580" marR="68580" marT="0" marB="0" anchor="b"/>
                </a:tc>
                <a:tc>
                  <a:txBody>
                    <a:bodyPr/>
                    <a:lstStyle/>
                    <a:p>
                      <a:r>
                        <a:rPr lang="en-GB" sz="1100">
                          <a:effectLst/>
                        </a:rPr>
                        <a:t>Team &amp; Section</a:t>
                      </a:r>
                      <a:endParaRPr lang="en-GB" sz="11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269303592"/>
                  </a:ext>
                </a:extLst>
              </a:tr>
              <a:tr h="313088">
                <a:tc>
                  <a:txBody>
                    <a:bodyPr/>
                    <a:lstStyle/>
                    <a:p>
                      <a:r>
                        <a:rPr lang="en-GB" sz="1100" dirty="0">
                          <a:effectLst/>
                        </a:rPr>
                        <a:t>Arrived at Site on</a:t>
                      </a:r>
                      <a:endParaRPr lang="en-GB" sz="1100" dirty="0">
                        <a:effectLst/>
                        <a:latin typeface="Calibri" panose="020F0502020204030204" pitchFamily="34" charset="0"/>
                        <a:ea typeface="Calibri" panose="020F0502020204030204" pitchFamily="34" charset="0"/>
                      </a:endParaRPr>
                    </a:p>
                  </a:txBody>
                  <a:tcPr marL="68580" marR="68580" marT="0" marB="0" anchor="b"/>
                </a:tc>
                <a:tc>
                  <a:txBody>
                    <a:bodyPr/>
                    <a:lstStyle/>
                    <a:p>
                      <a:endParaRPr lang="en-GB" sz="1000">
                        <a:effectLst/>
                        <a:latin typeface="Times New Roman" panose="02020603050405020304" pitchFamily="18" charset="0"/>
                      </a:endParaRPr>
                    </a:p>
                  </a:txBody>
                  <a:tcPr marL="68580" marR="68580" marT="0" marB="0" anchor="b"/>
                </a:tc>
                <a:extLst>
                  <a:ext uri="{0D108BD9-81ED-4DB2-BD59-A6C34878D82A}">
                    <a16:rowId xmlns:a16="http://schemas.microsoft.com/office/drawing/2014/main" val="3741192302"/>
                  </a:ext>
                </a:extLst>
              </a:tr>
              <a:tr h="313088">
                <a:tc>
                  <a:txBody>
                    <a:bodyPr/>
                    <a:lstStyle/>
                    <a:p>
                      <a:r>
                        <a:rPr lang="en-GB" sz="1100" dirty="0">
                          <a:effectLst/>
                        </a:rPr>
                        <a:t>Work Commenced on</a:t>
                      </a:r>
                      <a:endParaRPr lang="en-GB" sz="1100" dirty="0">
                        <a:effectLst/>
                        <a:latin typeface="Calibri" panose="020F0502020204030204" pitchFamily="34" charset="0"/>
                        <a:ea typeface="Calibri" panose="020F0502020204030204" pitchFamily="34" charset="0"/>
                      </a:endParaRPr>
                    </a:p>
                  </a:txBody>
                  <a:tcPr marL="68580" marR="68580" marT="0" marB="0" anchor="b"/>
                </a:tc>
                <a:tc>
                  <a:txBody>
                    <a:bodyPr/>
                    <a:lstStyle/>
                    <a:p>
                      <a:endParaRPr lang="en-GB" sz="1000">
                        <a:effectLst/>
                        <a:latin typeface="Times New Roman" panose="02020603050405020304" pitchFamily="18" charset="0"/>
                      </a:endParaRPr>
                    </a:p>
                  </a:txBody>
                  <a:tcPr marL="68580" marR="68580" marT="0" marB="0" anchor="b"/>
                </a:tc>
                <a:extLst>
                  <a:ext uri="{0D108BD9-81ED-4DB2-BD59-A6C34878D82A}">
                    <a16:rowId xmlns:a16="http://schemas.microsoft.com/office/drawing/2014/main" val="3458378564"/>
                  </a:ext>
                </a:extLst>
              </a:tr>
              <a:tr h="313088">
                <a:tc>
                  <a:txBody>
                    <a:bodyPr/>
                    <a:lstStyle/>
                    <a:p>
                      <a:r>
                        <a:rPr lang="en-GB" sz="1100" dirty="0">
                          <a:effectLst/>
                        </a:rPr>
                        <a:t>Track Access Next Available on</a:t>
                      </a:r>
                      <a:endParaRPr lang="en-GB" sz="1100" dirty="0">
                        <a:effectLst/>
                        <a:latin typeface="Calibri" panose="020F0502020204030204" pitchFamily="34" charset="0"/>
                        <a:ea typeface="Calibri" panose="020F0502020204030204" pitchFamily="34" charset="0"/>
                      </a:endParaRPr>
                    </a:p>
                  </a:txBody>
                  <a:tcPr marL="68580" marR="68580" marT="0" marB="0" anchor="b"/>
                </a:tc>
                <a:tc>
                  <a:txBody>
                    <a:bodyPr/>
                    <a:lstStyle/>
                    <a:p>
                      <a:endParaRPr lang="en-GB" sz="1000">
                        <a:effectLst/>
                        <a:latin typeface="Times New Roman" panose="02020603050405020304" pitchFamily="18" charset="0"/>
                      </a:endParaRPr>
                    </a:p>
                  </a:txBody>
                  <a:tcPr marL="68580" marR="68580" marT="0" marB="0" anchor="b"/>
                </a:tc>
                <a:extLst>
                  <a:ext uri="{0D108BD9-81ED-4DB2-BD59-A6C34878D82A}">
                    <a16:rowId xmlns:a16="http://schemas.microsoft.com/office/drawing/2014/main" val="2012354144"/>
                  </a:ext>
                </a:extLst>
              </a:tr>
              <a:tr h="313088">
                <a:tc>
                  <a:txBody>
                    <a:bodyPr/>
                    <a:lstStyle/>
                    <a:p>
                      <a:r>
                        <a:rPr lang="en-GB" sz="1100" dirty="0">
                          <a:effectLst/>
                        </a:rPr>
                        <a:t>Expected to Rectify on</a:t>
                      </a:r>
                      <a:endParaRPr lang="en-GB" sz="1100" dirty="0">
                        <a:effectLst/>
                        <a:latin typeface="Calibri" panose="020F0502020204030204" pitchFamily="34" charset="0"/>
                        <a:ea typeface="Calibri" panose="020F0502020204030204" pitchFamily="34" charset="0"/>
                      </a:endParaRPr>
                    </a:p>
                  </a:txBody>
                  <a:tcPr marL="68580" marR="68580" marT="0" marB="0" anchor="b"/>
                </a:tc>
                <a:tc>
                  <a:txBody>
                    <a:bodyPr/>
                    <a:lstStyle/>
                    <a:p>
                      <a:endParaRPr lang="en-GB" sz="1000">
                        <a:effectLst/>
                        <a:latin typeface="Times New Roman" panose="02020603050405020304" pitchFamily="18" charset="0"/>
                      </a:endParaRPr>
                    </a:p>
                  </a:txBody>
                  <a:tcPr marL="68580" marR="68580" marT="0" marB="0" anchor="b"/>
                </a:tc>
                <a:extLst>
                  <a:ext uri="{0D108BD9-81ED-4DB2-BD59-A6C34878D82A}">
                    <a16:rowId xmlns:a16="http://schemas.microsoft.com/office/drawing/2014/main" val="2733013804"/>
                  </a:ext>
                </a:extLst>
              </a:tr>
              <a:tr h="313088">
                <a:tc>
                  <a:txBody>
                    <a:bodyPr/>
                    <a:lstStyle/>
                    <a:p>
                      <a:r>
                        <a:rPr lang="en-GB" sz="1100" dirty="0">
                          <a:effectLst/>
                        </a:rPr>
                        <a:t>Actual Rectified on</a:t>
                      </a:r>
                      <a:endParaRPr lang="en-GB" sz="1100" dirty="0">
                        <a:effectLst/>
                        <a:latin typeface="Calibri" panose="020F0502020204030204" pitchFamily="34" charset="0"/>
                        <a:ea typeface="Calibri" panose="020F0502020204030204" pitchFamily="34" charset="0"/>
                      </a:endParaRPr>
                    </a:p>
                  </a:txBody>
                  <a:tcPr marL="68580" marR="68580" marT="0" marB="0" anchor="b"/>
                </a:tc>
                <a:tc>
                  <a:txBody>
                    <a:bodyPr/>
                    <a:lstStyle/>
                    <a:p>
                      <a:endParaRPr lang="en-GB" sz="1000">
                        <a:effectLst/>
                        <a:latin typeface="Times New Roman" panose="02020603050405020304" pitchFamily="18" charset="0"/>
                      </a:endParaRPr>
                    </a:p>
                  </a:txBody>
                  <a:tcPr marL="68580" marR="68580" marT="0" marB="0" anchor="b"/>
                </a:tc>
                <a:extLst>
                  <a:ext uri="{0D108BD9-81ED-4DB2-BD59-A6C34878D82A}">
                    <a16:rowId xmlns:a16="http://schemas.microsoft.com/office/drawing/2014/main" val="100569308"/>
                  </a:ext>
                </a:extLst>
              </a:tr>
              <a:tr h="313088">
                <a:tc>
                  <a:txBody>
                    <a:bodyPr/>
                    <a:lstStyle/>
                    <a:p>
                      <a:r>
                        <a:rPr lang="en-GB" sz="1100" dirty="0">
                          <a:effectLst/>
                        </a:rPr>
                        <a:t>Rectification Status</a:t>
                      </a:r>
                      <a:endParaRPr lang="en-GB" sz="1100" dirty="0">
                        <a:effectLst/>
                        <a:latin typeface="Calibri" panose="020F0502020204030204" pitchFamily="34" charset="0"/>
                        <a:ea typeface="Calibri" panose="020F0502020204030204" pitchFamily="34" charset="0"/>
                      </a:endParaRPr>
                    </a:p>
                  </a:txBody>
                  <a:tcPr marL="68580" marR="68580" marT="0" marB="0" anchor="b"/>
                </a:tc>
                <a:tc>
                  <a:txBody>
                    <a:bodyPr/>
                    <a:lstStyle/>
                    <a:p>
                      <a:endParaRPr lang="en-GB" sz="1000">
                        <a:effectLst/>
                        <a:latin typeface="Times New Roman" panose="02020603050405020304" pitchFamily="18" charset="0"/>
                      </a:endParaRPr>
                    </a:p>
                  </a:txBody>
                  <a:tcPr marL="68580" marR="68580" marT="0" marB="0" anchor="b"/>
                </a:tc>
                <a:extLst>
                  <a:ext uri="{0D108BD9-81ED-4DB2-BD59-A6C34878D82A}">
                    <a16:rowId xmlns:a16="http://schemas.microsoft.com/office/drawing/2014/main" val="255519637"/>
                  </a:ext>
                </a:extLst>
              </a:tr>
              <a:tr h="313088">
                <a:tc>
                  <a:txBody>
                    <a:bodyPr/>
                    <a:lstStyle/>
                    <a:p>
                      <a:r>
                        <a:rPr lang="en-GB" sz="1100" dirty="0">
                          <a:effectLst/>
                        </a:rPr>
                        <a:t>Actual Component</a:t>
                      </a:r>
                      <a:endParaRPr lang="en-GB" sz="1100" dirty="0">
                        <a:effectLst/>
                        <a:latin typeface="Calibri" panose="020F0502020204030204" pitchFamily="34" charset="0"/>
                        <a:ea typeface="Calibri" panose="020F0502020204030204" pitchFamily="34" charset="0"/>
                      </a:endParaRPr>
                    </a:p>
                  </a:txBody>
                  <a:tcPr marL="68580" marR="68580" marT="0" marB="0" anchor="b"/>
                </a:tc>
                <a:tc>
                  <a:txBody>
                    <a:bodyPr/>
                    <a:lstStyle/>
                    <a:p>
                      <a:endParaRPr lang="en-GB" sz="1000">
                        <a:effectLst/>
                        <a:latin typeface="Times New Roman" panose="02020603050405020304" pitchFamily="18" charset="0"/>
                      </a:endParaRPr>
                    </a:p>
                  </a:txBody>
                  <a:tcPr marL="68580" marR="68580" marT="0" marB="0" anchor="b"/>
                </a:tc>
                <a:extLst>
                  <a:ext uri="{0D108BD9-81ED-4DB2-BD59-A6C34878D82A}">
                    <a16:rowId xmlns:a16="http://schemas.microsoft.com/office/drawing/2014/main" val="2591876682"/>
                  </a:ext>
                </a:extLst>
              </a:tr>
              <a:tr h="313088">
                <a:tc>
                  <a:txBody>
                    <a:bodyPr/>
                    <a:lstStyle/>
                    <a:p>
                      <a:r>
                        <a:rPr lang="en-GB" sz="1100" dirty="0">
                          <a:effectLst/>
                        </a:rPr>
                        <a:t>Failure Mode</a:t>
                      </a:r>
                      <a:endParaRPr lang="en-GB" sz="1100" dirty="0">
                        <a:effectLst/>
                        <a:latin typeface="Calibri" panose="020F0502020204030204" pitchFamily="34" charset="0"/>
                        <a:ea typeface="Calibri" panose="020F0502020204030204" pitchFamily="34" charset="0"/>
                      </a:endParaRPr>
                    </a:p>
                  </a:txBody>
                  <a:tcPr marL="68580" marR="68580" marT="0" marB="0" anchor="b"/>
                </a:tc>
                <a:tc>
                  <a:txBody>
                    <a:bodyPr/>
                    <a:lstStyle/>
                    <a:p>
                      <a:endParaRPr lang="en-GB" sz="1000">
                        <a:effectLst/>
                        <a:latin typeface="Times New Roman" panose="02020603050405020304" pitchFamily="18" charset="0"/>
                      </a:endParaRPr>
                    </a:p>
                  </a:txBody>
                  <a:tcPr marL="68580" marR="68580" marT="0" marB="0" anchor="b"/>
                </a:tc>
                <a:extLst>
                  <a:ext uri="{0D108BD9-81ED-4DB2-BD59-A6C34878D82A}">
                    <a16:rowId xmlns:a16="http://schemas.microsoft.com/office/drawing/2014/main" val="136900596"/>
                  </a:ext>
                </a:extLst>
              </a:tr>
              <a:tr h="313088">
                <a:tc>
                  <a:txBody>
                    <a:bodyPr/>
                    <a:lstStyle/>
                    <a:p>
                      <a:r>
                        <a:rPr lang="en-GB" sz="1100" dirty="0">
                          <a:effectLst/>
                        </a:rPr>
                        <a:t>Cause - can be added at failure level</a:t>
                      </a:r>
                      <a:endParaRPr lang="en-GB" sz="1100" dirty="0">
                        <a:effectLst/>
                        <a:latin typeface="Calibri" panose="020F0502020204030204" pitchFamily="34" charset="0"/>
                        <a:ea typeface="Calibri" panose="020F0502020204030204" pitchFamily="34" charset="0"/>
                      </a:endParaRPr>
                    </a:p>
                  </a:txBody>
                  <a:tcPr marL="68580" marR="68580" marT="0" marB="0" anchor="b"/>
                </a:tc>
                <a:tc>
                  <a:txBody>
                    <a:bodyPr/>
                    <a:lstStyle/>
                    <a:p>
                      <a:endParaRPr lang="en-GB" sz="1000">
                        <a:effectLst/>
                        <a:latin typeface="Times New Roman" panose="02020603050405020304" pitchFamily="18" charset="0"/>
                      </a:endParaRPr>
                    </a:p>
                  </a:txBody>
                  <a:tcPr marL="68580" marR="68580" marT="0" marB="0" anchor="b"/>
                </a:tc>
                <a:extLst>
                  <a:ext uri="{0D108BD9-81ED-4DB2-BD59-A6C34878D82A}">
                    <a16:rowId xmlns:a16="http://schemas.microsoft.com/office/drawing/2014/main" val="777313940"/>
                  </a:ext>
                </a:extLst>
              </a:tr>
              <a:tr h="313088">
                <a:tc>
                  <a:txBody>
                    <a:bodyPr/>
                    <a:lstStyle/>
                    <a:p>
                      <a:r>
                        <a:rPr lang="en-GB" sz="1100" dirty="0">
                          <a:effectLst/>
                        </a:rPr>
                        <a:t>Action - can be added at failure level</a:t>
                      </a:r>
                      <a:endParaRPr lang="en-GB" sz="1100" dirty="0">
                        <a:effectLst/>
                        <a:latin typeface="Calibri" panose="020F0502020204030204" pitchFamily="34" charset="0"/>
                        <a:ea typeface="Calibri" panose="020F0502020204030204" pitchFamily="34" charset="0"/>
                      </a:endParaRPr>
                    </a:p>
                  </a:txBody>
                  <a:tcPr marL="68580" marR="68580" marT="0" marB="0" anchor="b"/>
                </a:tc>
                <a:tc>
                  <a:txBody>
                    <a:bodyPr/>
                    <a:lstStyle/>
                    <a:p>
                      <a:endParaRPr lang="en-GB" sz="1000" dirty="0">
                        <a:effectLst/>
                        <a:latin typeface="Times New Roman" panose="02020603050405020304" pitchFamily="18" charset="0"/>
                      </a:endParaRPr>
                    </a:p>
                  </a:txBody>
                  <a:tcPr marL="68580" marR="68580" marT="0" marB="0" anchor="b"/>
                </a:tc>
                <a:extLst>
                  <a:ext uri="{0D108BD9-81ED-4DB2-BD59-A6C34878D82A}">
                    <a16:rowId xmlns:a16="http://schemas.microsoft.com/office/drawing/2014/main" val="1613404047"/>
                  </a:ext>
                </a:extLst>
              </a:tr>
            </a:tbl>
          </a:graphicData>
        </a:graphic>
      </p:graphicFrame>
      <p:sp>
        <p:nvSpPr>
          <p:cNvPr id="4" name="TextBox 3">
            <a:extLst>
              <a:ext uri="{FF2B5EF4-FFF2-40B4-BE49-F238E27FC236}">
                <a16:creationId xmlns:a16="http://schemas.microsoft.com/office/drawing/2014/main" id="{16B2623E-518B-119D-51A8-8D6094DB3AA4}"/>
              </a:ext>
            </a:extLst>
          </p:cNvPr>
          <p:cNvSpPr txBox="1"/>
          <p:nvPr/>
        </p:nvSpPr>
        <p:spPr>
          <a:xfrm>
            <a:off x="7398024" y="2197893"/>
            <a:ext cx="4213132" cy="3693319"/>
          </a:xfrm>
          <a:prstGeom prst="rect">
            <a:avLst/>
          </a:prstGeom>
          <a:noFill/>
        </p:spPr>
        <p:txBody>
          <a:bodyPr wrap="square" rtlCol="0">
            <a:spAutoFit/>
          </a:bodyPr>
          <a:lstStyle/>
          <a:p>
            <a:r>
              <a:rPr lang="en-GB" dirty="0"/>
              <a:t>Work around for MWM unavailability</a:t>
            </a:r>
          </a:p>
          <a:p>
            <a:pPr marL="285750" indent="-285750">
              <a:buFont typeface="Arial" panose="020B0604020202020204" pitchFamily="34" charset="0"/>
              <a:buChar char="•"/>
            </a:pPr>
            <a:r>
              <a:rPr lang="en-GB" dirty="0"/>
              <a:t>Raise Failure as an External Assignment</a:t>
            </a:r>
          </a:p>
          <a:p>
            <a:r>
              <a:rPr lang="en-GB" dirty="0"/>
              <a:t>This enables the controller to update the failure record manually</a:t>
            </a:r>
          </a:p>
          <a:p>
            <a:pPr marL="285750" indent="-285750">
              <a:buFont typeface="Arial" panose="020B0604020202020204" pitchFamily="34" charset="0"/>
              <a:buChar char="•"/>
            </a:pPr>
            <a:r>
              <a:rPr lang="en-GB" dirty="0"/>
              <a:t>Notify the mobile team via phone call</a:t>
            </a:r>
          </a:p>
          <a:p>
            <a:pPr marL="285750" indent="-285750">
              <a:buFont typeface="Arial" panose="020B0604020202020204" pitchFamily="34" charset="0"/>
              <a:buChar char="•"/>
            </a:pPr>
            <a:r>
              <a:rPr lang="en-GB" dirty="0"/>
              <a:t>Update the record as required. N.B. not all fields can be modified, may have to be included in comments.</a:t>
            </a:r>
          </a:p>
          <a:p>
            <a:pPr marL="285750" indent="-285750">
              <a:buFont typeface="Arial" panose="020B0604020202020204" pitchFamily="34" charset="0"/>
              <a:buChar char="•"/>
            </a:pPr>
            <a:r>
              <a:rPr lang="en-GB" dirty="0"/>
              <a:t>WAIFS will have to be raised by the Mobile team when MWM is restored to update Ellipse with the work performed.</a:t>
            </a:r>
          </a:p>
        </p:txBody>
      </p:sp>
      <p:sp>
        <p:nvSpPr>
          <p:cNvPr id="6" name="TextBox 5">
            <a:extLst>
              <a:ext uri="{FF2B5EF4-FFF2-40B4-BE49-F238E27FC236}">
                <a16:creationId xmlns:a16="http://schemas.microsoft.com/office/drawing/2014/main" id="{4284E80A-CE79-8E69-855D-CEF10DBE4C8D}"/>
              </a:ext>
            </a:extLst>
          </p:cNvPr>
          <p:cNvSpPr txBox="1"/>
          <p:nvPr/>
        </p:nvSpPr>
        <p:spPr>
          <a:xfrm flipH="1">
            <a:off x="825636" y="204139"/>
            <a:ext cx="9067664" cy="369332"/>
          </a:xfrm>
          <a:prstGeom prst="rect">
            <a:avLst/>
          </a:prstGeom>
          <a:noFill/>
        </p:spPr>
        <p:txBody>
          <a:bodyPr wrap="square" lIns="91440" tIns="45720" rIns="91440" bIns="45720" rtlCol="0" anchor="t">
            <a:spAutoFit/>
          </a:bodyPr>
          <a:lstStyle/>
          <a:p>
            <a:r>
              <a:rPr lang="en-US" b="1">
                <a:ea typeface="+mn-lt"/>
                <a:cs typeface="+mn-lt"/>
              </a:rPr>
              <a:t>Failure Form Fields that can be edited by Controller in MYIM Portal directly</a:t>
            </a:r>
          </a:p>
        </p:txBody>
      </p:sp>
    </p:spTree>
    <p:extLst>
      <p:ext uri="{BB962C8B-B14F-4D97-AF65-F5344CB8AC3E}">
        <p14:creationId xmlns:p14="http://schemas.microsoft.com/office/powerpoint/2010/main" val="34108594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2C895E-7E85-B09E-9B2D-769B10F083CF}"/>
              </a:ext>
            </a:extLst>
          </p:cNvPr>
          <p:cNvSpPr>
            <a:spLocks noGrp="1"/>
          </p:cNvSpPr>
          <p:nvPr>
            <p:ph type="sldNum" sz="quarter" idx="15"/>
          </p:nvPr>
        </p:nvSpPr>
        <p:spPr/>
        <p:txBody>
          <a:bodyPr/>
          <a:lstStyle/>
          <a:p>
            <a:fld id="{229EAAAC-928A-40C1-AC39-D34FD1799CA9}" type="slidenum">
              <a:rPr lang="en-GB" smtClean="0"/>
              <a:pPr/>
              <a:t>66</a:t>
            </a:fld>
            <a:endParaRPr lang="en-GB"/>
          </a:p>
        </p:txBody>
      </p:sp>
      <p:pic>
        <p:nvPicPr>
          <p:cNvPr id="139" name="Picture 138">
            <a:extLst>
              <a:ext uri="{FF2B5EF4-FFF2-40B4-BE49-F238E27FC236}">
                <a16:creationId xmlns:a16="http://schemas.microsoft.com/office/drawing/2014/main" id="{CFC7711E-6032-3B96-53D6-B7C78EB28D79}"/>
              </a:ext>
            </a:extLst>
          </p:cNvPr>
          <p:cNvPicPr>
            <a:picLocks noChangeAspect="1"/>
          </p:cNvPicPr>
          <p:nvPr/>
        </p:nvPicPr>
        <p:blipFill>
          <a:blip r:embed="rId3"/>
          <a:stretch>
            <a:fillRect/>
          </a:stretch>
        </p:blipFill>
        <p:spPr>
          <a:xfrm>
            <a:off x="4454084" y="97750"/>
            <a:ext cx="5891948" cy="6886685"/>
          </a:xfrm>
          <a:prstGeom prst="rect">
            <a:avLst/>
          </a:prstGeom>
        </p:spPr>
      </p:pic>
      <p:sp>
        <p:nvSpPr>
          <p:cNvPr id="4" name="TextBox 3">
            <a:extLst>
              <a:ext uri="{FF2B5EF4-FFF2-40B4-BE49-F238E27FC236}">
                <a16:creationId xmlns:a16="http://schemas.microsoft.com/office/drawing/2014/main" id="{54E89205-F937-76F4-1296-2103F5D836E5}"/>
              </a:ext>
            </a:extLst>
          </p:cNvPr>
          <p:cNvSpPr txBox="1"/>
          <p:nvPr/>
        </p:nvSpPr>
        <p:spPr>
          <a:xfrm flipH="1">
            <a:off x="825636" y="204139"/>
            <a:ext cx="9067664" cy="369332"/>
          </a:xfrm>
          <a:prstGeom prst="rect">
            <a:avLst/>
          </a:prstGeom>
          <a:noFill/>
        </p:spPr>
        <p:txBody>
          <a:bodyPr wrap="square" lIns="91440" tIns="45720" rIns="91440" bIns="45720" rtlCol="0" anchor="t">
            <a:spAutoFit/>
          </a:bodyPr>
          <a:lstStyle/>
          <a:p>
            <a:r>
              <a:rPr lang="en-US" b="1">
                <a:ea typeface="+mn-lt"/>
                <a:cs typeface="+mn-lt"/>
              </a:rPr>
              <a:t>MYIM Portal Feature Overview</a:t>
            </a:r>
          </a:p>
        </p:txBody>
      </p:sp>
    </p:spTree>
    <p:extLst>
      <p:ext uri="{BB962C8B-B14F-4D97-AF65-F5344CB8AC3E}">
        <p14:creationId xmlns:p14="http://schemas.microsoft.com/office/powerpoint/2010/main" val="34535300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EEAB0B-CEAE-C32A-1E93-0385ACB177FE}"/>
              </a:ext>
            </a:extLst>
          </p:cNvPr>
          <p:cNvSpPr>
            <a:spLocks noGrp="1"/>
          </p:cNvSpPr>
          <p:nvPr>
            <p:ph type="sldNum" sz="quarter" idx="15"/>
          </p:nvPr>
        </p:nvSpPr>
        <p:spPr/>
        <p:txBody>
          <a:bodyPr/>
          <a:lstStyle/>
          <a:p>
            <a:fld id="{229EAAAC-928A-40C1-AC39-D34FD1799CA9}" type="slidenum">
              <a:rPr lang="en-GB" smtClean="0"/>
              <a:pPr/>
              <a:t>67</a:t>
            </a:fld>
            <a:endParaRPr lang="en-GB"/>
          </a:p>
        </p:txBody>
      </p:sp>
      <p:pic>
        <p:nvPicPr>
          <p:cNvPr id="3" name="Picture 2">
            <a:extLst>
              <a:ext uri="{FF2B5EF4-FFF2-40B4-BE49-F238E27FC236}">
                <a16:creationId xmlns:a16="http://schemas.microsoft.com/office/drawing/2014/main" id="{43660592-E66B-292F-222F-98E6ECAC84D1}"/>
              </a:ext>
            </a:extLst>
          </p:cNvPr>
          <p:cNvPicPr>
            <a:picLocks noChangeAspect="1"/>
          </p:cNvPicPr>
          <p:nvPr/>
        </p:nvPicPr>
        <p:blipFill>
          <a:blip r:embed="rId2"/>
          <a:stretch>
            <a:fillRect/>
          </a:stretch>
        </p:blipFill>
        <p:spPr>
          <a:xfrm>
            <a:off x="684439" y="1083435"/>
            <a:ext cx="11508921" cy="5253864"/>
          </a:xfrm>
          <a:prstGeom prst="rect">
            <a:avLst/>
          </a:prstGeom>
        </p:spPr>
      </p:pic>
      <p:sp>
        <p:nvSpPr>
          <p:cNvPr id="5" name="TextBox 4">
            <a:extLst>
              <a:ext uri="{FF2B5EF4-FFF2-40B4-BE49-F238E27FC236}">
                <a16:creationId xmlns:a16="http://schemas.microsoft.com/office/drawing/2014/main" id="{F6C741DD-8541-100D-B437-6CCD9387FD5D}"/>
              </a:ext>
            </a:extLst>
          </p:cNvPr>
          <p:cNvSpPr txBox="1"/>
          <p:nvPr/>
        </p:nvSpPr>
        <p:spPr>
          <a:xfrm flipH="1">
            <a:off x="825636" y="204139"/>
            <a:ext cx="9067664" cy="369332"/>
          </a:xfrm>
          <a:prstGeom prst="rect">
            <a:avLst/>
          </a:prstGeom>
          <a:noFill/>
        </p:spPr>
        <p:txBody>
          <a:bodyPr wrap="square" lIns="91440" tIns="45720" rIns="91440" bIns="45720" rtlCol="0" anchor="t">
            <a:spAutoFit/>
          </a:bodyPr>
          <a:lstStyle/>
          <a:p>
            <a:r>
              <a:rPr lang="en-US" b="1">
                <a:ea typeface="+mn-lt"/>
                <a:cs typeface="+mn-lt"/>
              </a:rPr>
              <a:t>MWM Mobile App – Fault specific Feature Overview</a:t>
            </a:r>
            <a:endParaRPr lang="en-US"/>
          </a:p>
        </p:txBody>
      </p:sp>
    </p:spTree>
    <p:extLst>
      <p:ext uri="{BB962C8B-B14F-4D97-AF65-F5344CB8AC3E}">
        <p14:creationId xmlns:p14="http://schemas.microsoft.com/office/powerpoint/2010/main" val="3746546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B08780-3636-D803-BB02-02A9D655B547}"/>
              </a:ext>
            </a:extLst>
          </p:cNvPr>
          <p:cNvSpPr>
            <a:spLocks noGrp="1"/>
          </p:cNvSpPr>
          <p:nvPr>
            <p:ph type="sldNum" sz="quarter" idx="15"/>
          </p:nvPr>
        </p:nvSpPr>
        <p:spPr/>
        <p:txBody>
          <a:bodyPr/>
          <a:lstStyle/>
          <a:p>
            <a:fld id="{229EAAAC-928A-40C1-AC39-D34FD1799CA9}" type="slidenum">
              <a:rPr lang="en-GB" smtClean="0"/>
              <a:pPr/>
              <a:t>7</a:t>
            </a:fld>
            <a:endParaRPr lang="en-GB"/>
          </a:p>
        </p:txBody>
      </p:sp>
      <p:pic>
        <p:nvPicPr>
          <p:cNvPr id="53" name="Picture 52">
            <a:extLst>
              <a:ext uri="{FF2B5EF4-FFF2-40B4-BE49-F238E27FC236}">
                <a16:creationId xmlns:a16="http://schemas.microsoft.com/office/drawing/2014/main" id="{029B2AEC-A72D-23BA-FD0E-9E0731E07961}"/>
              </a:ext>
            </a:extLst>
          </p:cNvPr>
          <p:cNvPicPr>
            <a:picLocks noChangeAspect="1"/>
          </p:cNvPicPr>
          <p:nvPr/>
        </p:nvPicPr>
        <p:blipFill>
          <a:blip r:embed="rId2"/>
          <a:stretch>
            <a:fillRect/>
          </a:stretch>
        </p:blipFill>
        <p:spPr>
          <a:xfrm>
            <a:off x="829849" y="-11206"/>
            <a:ext cx="10532301" cy="6858000"/>
          </a:xfrm>
          <a:prstGeom prst="rect">
            <a:avLst/>
          </a:prstGeom>
        </p:spPr>
      </p:pic>
    </p:spTree>
    <p:extLst>
      <p:ext uri="{BB962C8B-B14F-4D97-AF65-F5344CB8AC3E}">
        <p14:creationId xmlns:p14="http://schemas.microsoft.com/office/powerpoint/2010/main" val="2328987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F62108-FCED-6879-48E4-B48C04B67433}"/>
              </a:ext>
            </a:extLst>
          </p:cNvPr>
          <p:cNvSpPr>
            <a:spLocks noGrp="1"/>
          </p:cNvSpPr>
          <p:nvPr>
            <p:ph type="sldNum" sz="quarter" idx="15"/>
          </p:nvPr>
        </p:nvSpPr>
        <p:spPr/>
        <p:txBody>
          <a:bodyPr/>
          <a:lstStyle/>
          <a:p>
            <a:fld id="{229EAAAC-928A-40C1-AC39-D34FD1799CA9}" type="slidenum">
              <a:rPr lang="en-GB" smtClean="0"/>
              <a:pPr/>
              <a:t>8</a:t>
            </a:fld>
            <a:endParaRPr lang="en-GB"/>
          </a:p>
        </p:txBody>
      </p:sp>
      <p:sp>
        <p:nvSpPr>
          <p:cNvPr id="3" name="Text Placeholder 2">
            <a:extLst>
              <a:ext uri="{FF2B5EF4-FFF2-40B4-BE49-F238E27FC236}">
                <a16:creationId xmlns:a16="http://schemas.microsoft.com/office/drawing/2014/main" id="{C11C0393-866F-ECC1-FB92-785D9487B169}"/>
              </a:ext>
            </a:extLst>
          </p:cNvPr>
          <p:cNvSpPr>
            <a:spLocks noGrp="1"/>
          </p:cNvSpPr>
          <p:nvPr>
            <p:ph type="body" sz="quarter" idx="10"/>
          </p:nvPr>
        </p:nvSpPr>
        <p:spPr/>
        <p:txBody>
          <a:bodyPr>
            <a:normAutofit/>
          </a:bodyPr>
          <a:lstStyle/>
          <a:p>
            <a:r>
              <a:rPr lang="en-GB" sz="3600" b="1"/>
              <a:t>End To End Demonstration</a:t>
            </a:r>
          </a:p>
        </p:txBody>
      </p:sp>
    </p:spTree>
    <p:extLst>
      <p:ext uri="{BB962C8B-B14F-4D97-AF65-F5344CB8AC3E}">
        <p14:creationId xmlns:p14="http://schemas.microsoft.com/office/powerpoint/2010/main" val="382764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9</a:t>
            </a:fld>
            <a:endParaRPr lang="en-GB"/>
          </a:p>
        </p:txBody>
      </p:sp>
      <p:sp>
        <p:nvSpPr>
          <p:cNvPr id="26" name="TextBox 25">
            <a:extLst>
              <a:ext uri="{FF2B5EF4-FFF2-40B4-BE49-F238E27FC236}">
                <a16:creationId xmlns:a16="http://schemas.microsoft.com/office/drawing/2014/main" id="{F9766677-CE09-1BC5-EF70-2BD0A50BDD33}"/>
              </a:ext>
            </a:extLst>
          </p:cNvPr>
          <p:cNvSpPr txBox="1"/>
          <p:nvPr/>
        </p:nvSpPr>
        <p:spPr>
          <a:xfrm flipH="1">
            <a:off x="1204332" y="358063"/>
            <a:ext cx="7938220" cy="738664"/>
          </a:xfrm>
          <a:prstGeom prst="rect">
            <a:avLst/>
          </a:prstGeom>
          <a:noFill/>
        </p:spPr>
        <p:txBody>
          <a:bodyPr wrap="square" rtlCol="0">
            <a:spAutoFit/>
          </a:bodyPr>
          <a:lstStyle/>
          <a:p>
            <a:r>
              <a:rPr lang="en-GB" b="1">
                <a:solidFill>
                  <a:schemeClr val="bg1">
                    <a:lumMod val="65000"/>
                  </a:schemeClr>
                </a:solidFill>
              </a:rPr>
              <a:t>End to End flow – </a:t>
            </a:r>
          </a:p>
          <a:p>
            <a:r>
              <a:rPr lang="en-GB" sz="2400" b="1"/>
              <a:t>Failure Creation on MYIM to Closure on MYIM</a:t>
            </a:r>
          </a:p>
        </p:txBody>
      </p:sp>
      <p:sp>
        <p:nvSpPr>
          <p:cNvPr id="22" name="Rectangle: Rounded Corners 21">
            <a:extLst>
              <a:ext uri="{FF2B5EF4-FFF2-40B4-BE49-F238E27FC236}">
                <a16:creationId xmlns:a16="http://schemas.microsoft.com/office/drawing/2014/main" id="{1416BEA1-9F4F-75B1-E357-D5266D886C81}"/>
              </a:ext>
            </a:extLst>
          </p:cNvPr>
          <p:cNvSpPr/>
          <p:nvPr/>
        </p:nvSpPr>
        <p:spPr>
          <a:xfrm>
            <a:off x="1439917" y="1224893"/>
            <a:ext cx="8158695" cy="254832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Rounded Corners 2">
            <a:extLst>
              <a:ext uri="{FF2B5EF4-FFF2-40B4-BE49-F238E27FC236}">
                <a16:creationId xmlns:a16="http://schemas.microsoft.com/office/drawing/2014/main" id="{F5D0AC4E-9817-0DBA-1AAD-1E40DD27D55A}"/>
              </a:ext>
            </a:extLst>
          </p:cNvPr>
          <p:cNvSpPr/>
          <p:nvPr/>
        </p:nvSpPr>
        <p:spPr>
          <a:xfrm>
            <a:off x="1593884" y="1749196"/>
            <a:ext cx="1403759" cy="768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1. Call comes in and Controller Create Failure in MYIM</a:t>
            </a:r>
          </a:p>
        </p:txBody>
      </p:sp>
      <p:sp>
        <p:nvSpPr>
          <p:cNvPr id="4" name="Rectangle: Rounded Corners 3">
            <a:extLst>
              <a:ext uri="{FF2B5EF4-FFF2-40B4-BE49-F238E27FC236}">
                <a16:creationId xmlns:a16="http://schemas.microsoft.com/office/drawing/2014/main" id="{16384D63-F659-D1EA-1F45-91D043D74B1A}"/>
              </a:ext>
            </a:extLst>
          </p:cNvPr>
          <p:cNvSpPr/>
          <p:nvPr/>
        </p:nvSpPr>
        <p:spPr>
          <a:xfrm>
            <a:off x="3267194" y="1749196"/>
            <a:ext cx="1134842" cy="768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2.Controller Assigns Failure ID to a Team</a:t>
            </a:r>
          </a:p>
        </p:txBody>
      </p:sp>
      <p:sp>
        <p:nvSpPr>
          <p:cNvPr id="5" name="Rectangle: Rounded Corners 4">
            <a:extLst>
              <a:ext uri="{FF2B5EF4-FFF2-40B4-BE49-F238E27FC236}">
                <a16:creationId xmlns:a16="http://schemas.microsoft.com/office/drawing/2014/main" id="{1E9F8EDA-7712-D5C2-8230-F806BDFFD342}"/>
              </a:ext>
            </a:extLst>
          </p:cNvPr>
          <p:cNvSpPr/>
          <p:nvPr/>
        </p:nvSpPr>
        <p:spPr>
          <a:xfrm>
            <a:off x="4749752" y="1749195"/>
            <a:ext cx="1134842" cy="768621"/>
          </a:xfrm>
          <a:prstGeom prst="roundRect">
            <a:avLst/>
          </a:prstGeom>
          <a:solidFill>
            <a:srgbClr val="8989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3. Failure ID Available On MyWork App</a:t>
            </a:r>
          </a:p>
        </p:txBody>
      </p:sp>
      <p:sp>
        <p:nvSpPr>
          <p:cNvPr id="6" name="Rectangle: Rounded Corners 5">
            <a:extLst>
              <a:ext uri="{FF2B5EF4-FFF2-40B4-BE49-F238E27FC236}">
                <a16:creationId xmlns:a16="http://schemas.microsoft.com/office/drawing/2014/main" id="{CE6420BA-EC43-E92F-85F3-15147C01195A}"/>
              </a:ext>
            </a:extLst>
          </p:cNvPr>
          <p:cNvSpPr/>
          <p:nvPr/>
        </p:nvSpPr>
        <p:spPr>
          <a:xfrm>
            <a:off x="6232310" y="1749196"/>
            <a:ext cx="1134842" cy="768621"/>
          </a:xfrm>
          <a:prstGeom prst="roundRect">
            <a:avLst/>
          </a:prstGeom>
          <a:solidFill>
            <a:srgbClr val="89898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t>3. Team Accepts Failure On App</a:t>
            </a:r>
          </a:p>
        </p:txBody>
      </p:sp>
      <p:sp>
        <p:nvSpPr>
          <p:cNvPr id="7" name="Rectangle: Rounded Corners 6">
            <a:extLst>
              <a:ext uri="{FF2B5EF4-FFF2-40B4-BE49-F238E27FC236}">
                <a16:creationId xmlns:a16="http://schemas.microsoft.com/office/drawing/2014/main" id="{A9CF2EC6-7157-31DC-4B8D-900F120BC9A1}"/>
              </a:ext>
            </a:extLst>
          </p:cNvPr>
          <p:cNvSpPr/>
          <p:nvPr/>
        </p:nvSpPr>
        <p:spPr>
          <a:xfrm>
            <a:off x="7670044" y="1737992"/>
            <a:ext cx="1560665" cy="791032"/>
          </a:xfrm>
          <a:prstGeom prst="roundRect">
            <a:avLst/>
          </a:prstGeom>
          <a:solidFill>
            <a:srgbClr val="89898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t>4-10 Fill Failure form details and Submit Form on </a:t>
            </a:r>
            <a:r>
              <a:rPr lang="en-GB" sz="1200" err="1"/>
              <a:t>MyWork</a:t>
            </a:r>
            <a:r>
              <a:rPr lang="en-GB" sz="1200"/>
              <a:t> App</a:t>
            </a:r>
          </a:p>
        </p:txBody>
      </p:sp>
      <p:sp>
        <p:nvSpPr>
          <p:cNvPr id="8" name="Rectangle: Rounded Corners 7">
            <a:extLst>
              <a:ext uri="{FF2B5EF4-FFF2-40B4-BE49-F238E27FC236}">
                <a16:creationId xmlns:a16="http://schemas.microsoft.com/office/drawing/2014/main" id="{9E1BE268-115E-B758-F4CA-CFB53C84C83B}"/>
              </a:ext>
            </a:extLst>
          </p:cNvPr>
          <p:cNvSpPr/>
          <p:nvPr/>
        </p:nvSpPr>
        <p:spPr>
          <a:xfrm>
            <a:off x="1784636" y="2795846"/>
            <a:ext cx="1134842" cy="768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t>11-12.Close Failure on MYIM Portal</a:t>
            </a:r>
          </a:p>
        </p:txBody>
      </p:sp>
      <p:cxnSp>
        <p:nvCxnSpPr>
          <p:cNvPr id="13" name="Straight Arrow Connector 12">
            <a:extLst>
              <a:ext uri="{FF2B5EF4-FFF2-40B4-BE49-F238E27FC236}">
                <a16:creationId xmlns:a16="http://schemas.microsoft.com/office/drawing/2014/main" id="{0C1F200B-AD07-3B2D-ECC0-5DFA3044B61C}"/>
              </a:ext>
            </a:extLst>
          </p:cNvPr>
          <p:cNvCxnSpPr>
            <a:cxnSpLocks/>
            <a:stCxn id="3" idx="3"/>
            <a:endCxn id="4" idx="1"/>
          </p:cNvCxnSpPr>
          <p:nvPr/>
        </p:nvCxnSpPr>
        <p:spPr>
          <a:xfrm>
            <a:off x="2997643" y="2133507"/>
            <a:ext cx="2695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B81FB25-7275-A7DC-65A7-B9F5EA03B30B}"/>
              </a:ext>
            </a:extLst>
          </p:cNvPr>
          <p:cNvCxnSpPr>
            <a:stCxn id="4" idx="3"/>
            <a:endCxn id="5" idx="1"/>
          </p:cNvCxnSpPr>
          <p:nvPr/>
        </p:nvCxnSpPr>
        <p:spPr>
          <a:xfrm flipV="1">
            <a:off x="4402036" y="2133506"/>
            <a:ext cx="34771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15C1E03-C2BD-21CD-7DE0-F18A2C9D52A9}"/>
              </a:ext>
            </a:extLst>
          </p:cNvPr>
          <p:cNvCxnSpPr>
            <a:cxnSpLocks/>
            <a:stCxn id="5" idx="3"/>
            <a:endCxn id="6" idx="1"/>
          </p:cNvCxnSpPr>
          <p:nvPr/>
        </p:nvCxnSpPr>
        <p:spPr>
          <a:xfrm>
            <a:off x="5884594" y="2133506"/>
            <a:ext cx="34771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8B3B24A-AC83-60AA-D031-EA6F0102BC45}"/>
              </a:ext>
            </a:extLst>
          </p:cNvPr>
          <p:cNvCxnSpPr>
            <a:cxnSpLocks/>
            <a:endCxn id="7" idx="1"/>
          </p:cNvCxnSpPr>
          <p:nvPr/>
        </p:nvCxnSpPr>
        <p:spPr>
          <a:xfrm>
            <a:off x="7274858" y="2189535"/>
            <a:ext cx="327950"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A0484B47-EFD1-53E3-31AA-EF383808BEB6}"/>
              </a:ext>
            </a:extLst>
          </p:cNvPr>
          <p:cNvCxnSpPr>
            <a:cxnSpLocks/>
            <a:stCxn id="7" idx="2"/>
            <a:endCxn id="8" idx="0"/>
          </p:cNvCxnSpPr>
          <p:nvPr/>
        </p:nvCxnSpPr>
        <p:spPr>
          <a:xfrm rot="5400000">
            <a:off x="5267806" y="-386725"/>
            <a:ext cx="266822" cy="609832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A13BD0C7-AD27-F542-42D5-EF4CD86B9E78}"/>
              </a:ext>
            </a:extLst>
          </p:cNvPr>
          <p:cNvSpPr/>
          <p:nvPr/>
        </p:nvSpPr>
        <p:spPr>
          <a:xfrm>
            <a:off x="3267194" y="2824905"/>
            <a:ext cx="1468670" cy="768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t>Failure moves to Recently Submitted tab</a:t>
            </a:r>
            <a:endParaRPr lang="en-GB" sz="1200">
              <a:cs typeface="Arial"/>
            </a:endParaRPr>
          </a:p>
        </p:txBody>
      </p:sp>
      <p:cxnSp>
        <p:nvCxnSpPr>
          <p:cNvPr id="10" name="Straight Arrow Connector 9">
            <a:extLst>
              <a:ext uri="{FF2B5EF4-FFF2-40B4-BE49-F238E27FC236}">
                <a16:creationId xmlns:a16="http://schemas.microsoft.com/office/drawing/2014/main" id="{609D4A19-FDDC-154C-9357-1A4AECF00701}"/>
              </a:ext>
            </a:extLst>
          </p:cNvPr>
          <p:cNvCxnSpPr>
            <a:cxnSpLocks/>
          </p:cNvCxnSpPr>
          <p:nvPr/>
        </p:nvCxnSpPr>
        <p:spPr>
          <a:xfrm>
            <a:off x="2785533" y="3197429"/>
            <a:ext cx="4816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image">
            <a:extLst>
              <a:ext uri="{FF2B5EF4-FFF2-40B4-BE49-F238E27FC236}">
                <a16:creationId xmlns:a16="http://schemas.microsoft.com/office/drawing/2014/main" id="{8723F1F5-D03D-B24A-656B-5DF982E4A4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499" y="3995109"/>
            <a:ext cx="8158695" cy="221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757773"/>
      </p:ext>
    </p:extLst>
  </p:cSld>
  <p:clrMapOvr>
    <a:masterClrMapping/>
  </p:clrMapOvr>
</p:sld>
</file>

<file path=ppt/theme/theme1.xml><?xml version="1.0" encoding="utf-8"?>
<a:theme xmlns:a="http://schemas.openxmlformats.org/drawingml/2006/main" name="1_Office Theme">
  <a:themeElements>
    <a:clrScheme name="Network Rail">
      <a:dk1>
        <a:sysClr val="windowText" lastClr="000000"/>
      </a:dk1>
      <a:lt1>
        <a:sysClr val="window" lastClr="FFFFFF"/>
      </a:lt1>
      <a:dk2>
        <a:srgbClr val="005172"/>
      </a:dk2>
      <a:lt2>
        <a:srgbClr val="E7E6E6"/>
      </a:lt2>
      <a:accent1>
        <a:srgbClr val="005172"/>
      </a:accent1>
      <a:accent2>
        <a:srgbClr val="F07E23"/>
      </a:accent2>
      <a:accent3>
        <a:srgbClr val="C3D3E1"/>
      </a:accent3>
      <a:accent4>
        <a:srgbClr val="003C55"/>
      </a:accent4>
      <a:accent5>
        <a:srgbClr val="11BAFF"/>
      </a:accent5>
      <a:accent6>
        <a:srgbClr val="456B8C"/>
      </a:accent6>
      <a:hlink>
        <a:srgbClr val="F07E23"/>
      </a:hlink>
      <a:folHlink>
        <a:srgbClr val="00283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9AB99B49-7C51-4641-A658-12EAB32B26BF}" vid="{743D7A7F-C375-4659-AAD2-46A87105F4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2995</Words>
  <Application>Microsoft Office PowerPoint</Application>
  <PresentationFormat>Widescreen</PresentationFormat>
  <Paragraphs>391</Paragraphs>
  <Slides>67</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Arial</vt:lpstr>
      <vt:lpstr>Calibri</vt:lpstr>
      <vt:lpstr>Gill Sans</vt:lpstr>
      <vt:lpstr>Symbol</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Maurilio Mergulhao</dc:creator>
  <cp:lastModifiedBy>Maurilio Mergulhao</cp:lastModifiedBy>
  <cp:revision>2</cp:revision>
  <dcterms:created xsi:type="dcterms:W3CDTF">2023-04-28T15:35:55Z</dcterms:created>
  <dcterms:modified xsi:type="dcterms:W3CDTF">2023-05-24T14:21:29Z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577031b-11bc-4db9-b655-7d79027ad570_Enabled">
    <vt:lpwstr>true</vt:lpwstr>
  </property>
  <property fmtid="{D5CDD505-2E9C-101B-9397-08002B2CF9AE}" pid="3" name="MSIP_Label_8577031b-11bc-4db9-b655-7d79027ad570_SetDate">
    <vt:lpwstr>2023-04-28T15:35:56Z</vt:lpwstr>
  </property>
  <property fmtid="{D5CDD505-2E9C-101B-9397-08002B2CF9AE}" pid="4" name="MSIP_Label_8577031b-11bc-4db9-b655-7d79027ad570_Method">
    <vt:lpwstr>Standard</vt:lpwstr>
  </property>
  <property fmtid="{D5CDD505-2E9C-101B-9397-08002B2CF9AE}" pid="5" name="MSIP_Label_8577031b-11bc-4db9-b655-7d79027ad570_Name">
    <vt:lpwstr>8577031b-11bc-4db9-b655-7d79027ad570</vt:lpwstr>
  </property>
  <property fmtid="{D5CDD505-2E9C-101B-9397-08002B2CF9AE}" pid="6" name="MSIP_Label_8577031b-11bc-4db9-b655-7d79027ad570_SiteId">
    <vt:lpwstr>c22cc3e1-5d7f-4f4d-be03-d5a158cc9409</vt:lpwstr>
  </property>
  <property fmtid="{D5CDD505-2E9C-101B-9397-08002B2CF9AE}" pid="7" name="MSIP_Label_8577031b-11bc-4db9-b655-7d79027ad570_ActionId">
    <vt:lpwstr>021fae84-3a51-4d0b-8ad6-b8d882997846</vt:lpwstr>
  </property>
  <property fmtid="{D5CDD505-2E9C-101B-9397-08002B2CF9AE}" pid="8" name="MSIP_Label_8577031b-11bc-4db9-b655-7d79027ad570_ContentBits">
    <vt:lpwstr>1</vt:lpwstr>
  </property>
  <property fmtid="{D5CDD505-2E9C-101B-9397-08002B2CF9AE}" pid="9" name="ClassificationContentMarkingHeaderLocations">
    <vt:lpwstr>1_Office Theme:3</vt:lpwstr>
  </property>
  <property fmtid="{D5CDD505-2E9C-101B-9397-08002B2CF9AE}" pid="10" name="ClassificationContentMarkingHeaderText">
    <vt:lpwstr>OFFICIAL</vt:lpwstr>
  </property>
</Properties>
</file>